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6"/>
  </p:notesMasterIdLst>
  <p:sldIdLst>
    <p:sldId id="410" r:id="rId2"/>
    <p:sldId id="266" r:id="rId3"/>
    <p:sldId id="462" r:id="rId4"/>
    <p:sldId id="306" r:id="rId5"/>
    <p:sldId id="497" r:id="rId6"/>
    <p:sldId id="470" r:id="rId7"/>
    <p:sldId id="295" r:id="rId8"/>
    <p:sldId id="492" r:id="rId9"/>
    <p:sldId id="495" r:id="rId10"/>
    <p:sldId id="469" r:id="rId11"/>
    <p:sldId id="260" r:id="rId12"/>
    <p:sldId id="534" r:id="rId13"/>
    <p:sldId id="453" r:id="rId14"/>
    <p:sldId id="54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CCC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868" autoAdjust="0"/>
  </p:normalViewPr>
  <p:slideViewPr>
    <p:cSldViewPr snapToGrid="0">
      <p:cViewPr varScale="1">
        <p:scale>
          <a:sx n="52" d="100"/>
          <a:sy n="52" d="100"/>
        </p:scale>
        <p:origin x="12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31CB81-8860-433C-998C-57388DD51445}"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GB"/>
        </a:p>
      </dgm:t>
    </dgm:pt>
    <dgm:pt modelId="{07EF3A67-5BEA-42AE-B320-325B0C727832}" type="pres">
      <dgm:prSet presAssocID="{8A31CB81-8860-433C-998C-57388DD51445}" presName="diagram" presStyleCnt="0">
        <dgm:presLayoutVars>
          <dgm:dir/>
          <dgm:resizeHandles val="exact"/>
        </dgm:presLayoutVars>
      </dgm:prSet>
      <dgm:spPr/>
    </dgm:pt>
  </dgm:ptLst>
  <dgm:cxnLst>
    <dgm:cxn modelId="{B92246BC-4C40-447E-BE5C-E835ECD57161}" type="presOf" srcId="{8A31CB81-8860-433C-998C-57388DD51445}" destId="{07EF3A67-5BEA-42AE-B320-325B0C727832}"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1FF623-D4F9-4A3B-A101-7548D321F09E}" type="datetimeFigureOut">
              <a:rPr lang="en-GB" smtClean="0"/>
              <a:t>20/09/2022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609789-0AB2-4F96-B020-FCBAFF7D7C94}" type="slidenum">
              <a:rPr lang="en-GB" smtClean="0"/>
              <a:t>‹#›</a:t>
            </a:fld>
            <a:endParaRPr lang="en-GB"/>
          </a:p>
        </p:txBody>
      </p:sp>
    </p:spTree>
    <p:extLst>
      <p:ext uri="{BB962C8B-B14F-4D97-AF65-F5344CB8AC3E}">
        <p14:creationId xmlns:p14="http://schemas.microsoft.com/office/powerpoint/2010/main" val="2074731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8927A2-D598-4156-9294-E737C7DC23DD}" type="slidenum">
              <a:rPr lang="en-GB" smtClean="0"/>
              <a:t>1</a:t>
            </a:fld>
            <a:endParaRPr lang="en-GB" dirty="0"/>
          </a:p>
        </p:txBody>
      </p:sp>
    </p:spTree>
    <p:extLst>
      <p:ext uri="{BB962C8B-B14F-4D97-AF65-F5344CB8AC3E}">
        <p14:creationId xmlns:p14="http://schemas.microsoft.com/office/powerpoint/2010/main" val="1350950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mn-lt"/>
                <a:ea typeface="+mn-ea"/>
                <a:cs typeface="+mn-cs"/>
              </a:rPr>
              <a:t>*Animations automatic – one click to make text box disappear, then click for next slide</a:t>
            </a:r>
          </a:p>
          <a:p>
            <a:pPr marL="285750" indent="-2857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fld id="{1A28D56D-A095-4119-9CE8-F8CBB1C3DFF4}" type="slidenum">
              <a:rPr lang="en-GB" smtClean="0"/>
              <a:t>11</a:t>
            </a:fld>
            <a:endParaRPr lang="en-GB"/>
          </a:p>
        </p:txBody>
      </p:sp>
    </p:spTree>
    <p:extLst>
      <p:ext uri="{BB962C8B-B14F-4D97-AF65-F5344CB8AC3E}">
        <p14:creationId xmlns:p14="http://schemas.microsoft.com/office/powerpoint/2010/main" val="1791651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Intro – next slides to explain </a:t>
            </a:r>
          </a:p>
          <a:p>
            <a:endParaRPr lang="en-GB" baseline="0" dirty="0"/>
          </a:p>
          <a:p>
            <a:r>
              <a:rPr lang="en-GB" dirty="0"/>
              <a:t>Higher education is when you work towards getting a qualification after you turn 18</a:t>
            </a:r>
          </a:p>
          <a:p>
            <a:endParaRPr lang="en-GB" baseline="0" dirty="0"/>
          </a:p>
          <a:p>
            <a:r>
              <a:rPr lang="en-GB" baseline="0" dirty="0"/>
              <a:t>You may need to explain/ask the class to suggest what a qualification is. Mention that a Degree is a type of qualification before revealing where qualifications can be gained from. You could discuss GCSEs being types of qualification.</a:t>
            </a:r>
          </a:p>
          <a:p>
            <a:endParaRPr lang="en-GB" dirty="0"/>
          </a:p>
          <a:p>
            <a:r>
              <a:rPr lang="en-GB" dirty="0"/>
              <a:t>You can get higher education qualifications from university (e.g. The University of Sheffield or Sheffield Hallam University), certain colleges (e.g. Sheffield, Rotherham, Barnsley, Doncaster colleges), or degree apprenticeships (earn while you learn). When you successfully complete the course, you are called a graduate.</a:t>
            </a:r>
          </a:p>
          <a:p>
            <a:endParaRPr lang="en-GB" dirty="0"/>
          </a:p>
          <a:p>
            <a:r>
              <a:rPr lang="en-GB" dirty="0"/>
              <a:t>This</a:t>
            </a:r>
            <a:r>
              <a:rPr lang="en-GB" baseline="0" dirty="0"/>
              <a:t> a good time to talk about higher education being an option for everyone and that there being support available no matter what your circumstances.</a:t>
            </a:r>
            <a:endParaRPr lang="en-GB" dirty="0"/>
          </a:p>
          <a:p>
            <a:endParaRPr lang="en-GB" dirty="0"/>
          </a:p>
          <a:p>
            <a:r>
              <a:rPr lang="en-GB" dirty="0"/>
              <a:t>- Lots of ways to do it</a:t>
            </a:r>
            <a:r>
              <a:rPr lang="en-GB" baseline="0" dirty="0"/>
              <a:t> </a:t>
            </a:r>
            <a:r>
              <a:rPr lang="en-GB" dirty="0"/>
              <a:t>('you can find an option that suits you')</a:t>
            </a:r>
          </a:p>
          <a:p>
            <a:endParaRPr lang="en-GB" dirty="0"/>
          </a:p>
          <a:p>
            <a:r>
              <a:rPr lang="en-GB" dirty="0"/>
              <a:t>- Lots of different courses with different entry requirements ('you don't have to be super smart'/'people of different abilities can go')</a:t>
            </a:r>
          </a:p>
          <a:p>
            <a:endParaRPr lang="en-GB" dirty="0"/>
          </a:p>
          <a:p>
            <a:r>
              <a:rPr lang="en-GB" dirty="0"/>
              <a:t>- Lots of financial &amp; pastoral support ('it's not just for people who are rich/posh/from a certain area or who know people who've gone to HE', there is also support for people with additional needs such as having a mental/physical/learning disability or coming</a:t>
            </a:r>
            <a:r>
              <a:rPr lang="en-GB" baseline="0" dirty="0"/>
              <a:t> from a situation of being in care or being a carer</a:t>
            </a:r>
            <a:r>
              <a:rPr lang="en-GB" dirty="0"/>
              <a:t>)</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538D41-1B20-4C7B-BE59-513CD1C8262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4257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mn-lt"/>
                <a:ea typeface="+mn-ea"/>
                <a:cs typeface="+mn-cs"/>
              </a:rPr>
              <a:t>*Animations automatic – one click to make text box disappear, then click for next slide</a:t>
            </a:r>
          </a:p>
          <a:p>
            <a:pPr marL="285750" indent="-2857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fld id="{1A28D56D-A095-4119-9CE8-F8CBB1C3DFF4}" type="slidenum">
              <a:rPr lang="en-GB" smtClean="0"/>
              <a:t>13</a:t>
            </a:fld>
            <a:endParaRPr lang="en-GB"/>
          </a:p>
        </p:txBody>
      </p:sp>
    </p:spTree>
    <p:extLst>
      <p:ext uri="{BB962C8B-B14F-4D97-AF65-F5344CB8AC3E}">
        <p14:creationId xmlns:p14="http://schemas.microsoft.com/office/powerpoint/2010/main" val="1395788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Change to ideas of things they could add to their action steps.</a:t>
            </a:r>
          </a:p>
          <a:p>
            <a:r>
              <a:rPr lang="en-GB" b="1" dirty="0"/>
              <a:t>Change style from bullet points</a:t>
            </a:r>
          </a:p>
        </p:txBody>
      </p:sp>
      <p:sp>
        <p:nvSpPr>
          <p:cNvPr id="4" name="Slide Number Placeholder 3"/>
          <p:cNvSpPr>
            <a:spLocks noGrp="1"/>
          </p:cNvSpPr>
          <p:nvPr>
            <p:ph type="sldNum" sz="quarter" idx="5"/>
          </p:nvPr>
        </p:nvSpPr>
        <p:spPr/>
        <p:txBody>
          <a:bodyPr/>
          <a:lstStyle/>
          <a:p>
            <a:fld id="{83609789-0AB2-4F96-B020-FCBAFF7D7C94}" type="slidenum">
              <a:rPr lang="en-GB" smtClean="0"/>
              <a:t>14</a:t>
            </a:fld>
            <a:endParaRPr lang="en-GB"/>
          </a:p>
        </p:txBody>
      </p:sp>
    </p:spTree>
    <p:extLst>
      <p:ext uri="{BB962C8B-B14F-4D97-AF65-F5344CB8AC3E}">
        <p14:creationId xmlns:p14="http://schemas.microsoft.com/office/powerpoint/2010/main" val="2572041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Brief overview of options – explain we will start with Further Education</a:t>
            </a:r>
          </a:p>
          <a:p>
            <a:r>
              <a:rPr lang="en-GB" dirty="0"/>
              <a:t>Give an overview of your education journey and student ambassadors- can be here or in the Higher education section</a:t>
            </a:r>
          </a:p>
        </p:txBody>
      </p:sp>
      <p:sp>
        <p:nvSpPr>
          <p:cNvPr id="4" name="Slide Number Placeholder 3"/>
          <p:cNvSpPr>
            <a:spLocks noGrp="1"/>
          </p:cNvSpPr>
          <p:nvPr>
            <p:ph type="sldNum" sz="quarter" idx="5"/>
          </p:nvPr>
        </p:nvSpPr>
        <p:spPr/>
        <p:txBody>
          <a:bodyPr/>
          <a:lstStyle/>
          <a:p>
            <a:fld id="{1A28D56D-A095-4119-9CE8-F8CBB1C3DFF4}" type="slidenum">
              <a:rPr lang="en-GB" smtClean="0"/>
              <a:t>2</a:t>
            </a:fld>
            <a:endParaRPr lang="en-GB"/>
          </a:p>
        </p:txBody>
      </p:sp>
    </p:spTree>
    <p:extLst>
      <p:ext uri="{BB962C8B-B14F-4D97-AF65-F5344CB8AC3E}">
        <p14:creationId xmlns:p14="http://schemas.microsoft.com/office/powerpoint/2010/main" val="182621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mn-lt"/>
                <a:ea typeface="+mn-ea"/>
                <a:cs typeface="+mn-cs"/>
              </a:rPr>
              <a:t>*Animations automatic – one click to make text box disappear, then click for next slide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After school, you can choose which further education is best suited to you.</a:t>
            </a:r>
          </a:p>
          <a:p>
            <a:pPr marL="285750" indent="-285750">
              <a:buFont typeface="Arial" panose="020B0604020202020204" pitchFamily="34" charset="0"/>
              <a:buChar char="•"/>
            </a:pPr>
            <a:r>
              <a:rPr lang="en-GB" dirty="0"/>
              <a:t>There are more options than at GCSE, so it is worth exploring what is available to you in your area.</a:t>
            </a:r>
          </a:p>
          <a:p>
            <a:pPr marL="285750" indent="-285750">
              <a:buFont typeface="Arial" panose="020B0604020202020204" pitchFamily="34" charset="0"/>
              <a:buChar char="•"/>
            </a:pPr>
            <a:r>
              <a:rPr lang="en-GB" dirty="0"/>
              <a:t>It is also worth considering if you want to go to university, as certain university courses will have certain requirements (e.g. to study biology at University you need to have a biology A Level or equivalent, at a certain grade).</a:t>
            </a:r>
          </a:p>
          <a:p>
            <a:endParaRPr lang="en-GB" dirty="0"/>
          </a:p>
        </p:txBody>
      </p:sp>
      <p:sp>
        <p:nvSpPr>
          <p:cNvPr id="4" name="Slide Number Placeholder 3"/>
          <p:cNvSpPr>
            <a:spLocks noGrp="1"/>
          </p:cNvSpPr>
          <p:nvPr>
            <p:ph type="sldNum" sz="quarter" idx="10"/>
          </p:nvPr>
        </p:nvSpPr>
        <p:spPr/>
        <p:txBody>
          <a:bodyPr/>
          <a:lstStyle/>
          <a:p>
            <a:fld id="{1A28D56D-A095-4119-9CE8-F8CBB1C3DFF4}" type="slidenum">
              <a:rPr lang="en-GB" smtClean="0"/>
              <a:t>3</a:t>
            </a:fld>
            <a:endParaRPr lang="en-GB"/>
          </a:p>
        </p:txBody>
      </p:sp>
    </p:spTree>
    <p:extLst>
      <p:ext uri="{BB962C8B-B14F-4D97-AF65-F5344CB8AC3E}">
        <p14:creationId xmlns:p14="http://schemas.microsoft.com/office/powerpoint/2010/main" val="4052210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a:t>
            </a:r>
            <a:r>
              <a:rPr lang="en-GB" baseline="0" dirty="0"/>
              <a:t> group for their ideas</a:t>
            </a:r>
            <a:endParaRPr lang="en-GB" dirty="0"/>
          </a:p>
          <a:p>
            <a:r>
              <a:rPr lang="en-GB" dirty="0"/>
              <a:t>So what are your options after year 11? During year 10 and 11 you will study your GCSE subjects. </a:t>
            </a:r>
            <a:endParaRPr lang="en-US" dirty="0"/>
          </a:p>
          <a:p>
            <a:r>
              <a:rPr lang="en-GB" dirty="0"/>
              <a:t>After year 11 everyone has to stay in some form of learning, but this doesn’t have to be full time. </a:t>
            </a:r>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B01DF47E-12AA-B542-95EF-52A7AE2A7823}" type="slidenum">
              <a:rPr lang="en-US" smtClean="0"/>
              <a:t>4</a:t>
            </a:fld>
            <a:endParaRPr lang="en-US" dirty="0"/>
          </a:p>
        </p:txBody>
      </p:sp>
    </p:spTree>
    <p:extLst>
      <p:ext uri="{BB962C8B-B14F-4D97-AF65-F5344CB8AC3E}">
        <p14:creationId xmlns:p14="http://schemas.microsoft.com/office/powerpoint/2010/main" val="2738736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Take out some text / simplify</a:t>
            </a:r>
          </a:p>
        </p:txBody>
      </p:sp>
      <p:sp>
        <p:nvSpPr>
          <p:cNvPr id="4" name="Slide Number Placeholder 3"/>
          <p:cNvSpPr>
            <a:spLocks noGrp="1"/>
          </p:cNvSpPr>
          <p:nvPr>
            <p:ph type="sldNum" sz="quarter" idx="5"/>
          </p:nvPr>
        </p:nvSpPr>
        <p:spPr/>
        <p:txBody>
          <a:bodyPr/>
          <a:lstStyle/>
          <a:p>
            <a:fld id="{83609789-0AB2-4F96-B020-FCBAFF7D7C94}" type="slidenum">
              <a:rPr lang="en-GB" smtClean="0"/>
              <a:t>5</a:t>
            </a:fld>
            <a:endParaRPr lang="en-GB"/>
          </a:p>
        </p:txBody>
      </p:sp>
    </p:spTree>
    <p:extLst>
      <p:ext uri="{BB962C8B-B14F-4D97-AF65-F5344CB8AC3E}">
        <p14:creationId xmlns:p14="http://schemas.microsoft.com/office/powerpoint/2010/main" val="1043670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Hide the following area slides as needed, brief overview of local area</a:t>
            </a:r>
          </a:p>
          <a:p>
            <a:endParaRPr lang="en-GB" dirty="0"/>
          </a:p>
          <a:p>
            <a:r>
              <a:rPr lang="en-GB" dirty="0"/>
              <a:t>Encourage students to research and find out what courses they offer</a:t>
            </a:r>
          </a:p>
        </p:txBody>
      </p:sp>
      <p:sp>
        <p:nvSpPr>
          <p:cNvPr id="4" name="Slide Number Placeholder 3"/>
          <p:cNvSpPr>
            <a:spLocks noGrp="1"/>
          </p:cNvSpPr>
          <p:nvPr>
            <p:ph type="sldNum" sz="quarter" idx="5"/>
          </p:nvPr>
        </p:nvSpPr>
        <p:spPr/>
        <p:txBody>
          <a:bodyPr/>
          <a:lstStyle/>
          <a:p>
            <a:fld id="{83609789-0AB2-4F96-B020-FCBAFF7D7C94}" type="slidenum">
              <a:rPr lang="en-GB" smtClean="0"/>
              <a:t>6</a:t>
            </a:fld>
            <a:endParaRPr lang="en-GB"/>
          </a:p>
        </p:txBody>
      </p:sp>
    </p:spTree>
    <p:extLst>
      <p:ext uri="{BB962C8B-B14F-4D97-AF65-F5344CB8AC3E}">
        <p14:creationId xmlns:p14="http://schemas.microsoft.com/office/powerpoint/2010/main" val="2662166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Hide as needed</a:t>
            </a:r>
          </a:p>
          <a:p>
            <a:r>
              <a:rPr lang="en-GB" dirty="0"/>
              <a:t>Notes if needed</a:t>
            </a:r>
          </a:p>
          <a:p>
            <a:r>
              <a:rPr lang="en-GB" dirty="0"/>
              <a:t>RNN -  3 sites / offers vocational courses</a:t>
            </a:r>
          </a:p>
          <a:p>
            <a:r>
              <a:rPr lang="en-GB" dirty="0"/>
              <a:t>TRC – vocational and A-Levels</a:t>
            </a:r>
          </a:p>
          <a:p>
            <a:r>
              <a:rPr lang="en-GB" dirty="0"/>
              <a:t>6</a:t>
            </a:r>
            <a:r>
              <a:rPr lang="en-GB" baseline="30000" dirty="0"/>
              <a:t>th</a:t>
            </a:r>
            <a:r>
              <a:rPr lang="en-GB" dirty="0"/>
              <a:t> forms – mixture of courses</a:t>
            </a:r>
          </a:p>
          <a:p>
            <a:r>
              <a:rPr lang="en-GB" dirty="0"/>
              <a:t>Students need to research and check</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1DF47E-12AA-B542-95EF-52A7AE2A78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094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609789-0AB2-4F96-B020-FCBAFF7D7C9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2566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609789-0AB2-4F96-B020-FCBAFF7D7C9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1226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61033-1DE7-2918-2D59-78FDBF5CD4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09B6D6-2602-0C0D-5B2B-BB3764C9AB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3339A1-585E-500D-12BB-03BC1B197C5B}"/>
              </a:ext>
            </a:extLst>
          </p:cNvPr>
          <p:cNvSpPr>
            <a:spLocks noGrp="1"/>
          </p:cNvSpPr>
          <p:nvPr>
            <p:ph type="dt" sz="half" idx="10"/>
          </p:nvPr>
        </p:nvSpPr>
        <p:spPr/>
        <p:txBody>
          <a:bodyPr/>
          <a:lstStyle/>
          <a:p>
            <a:fld id="{1C8F12E5-5FEB-4BF7-B414-AF2A75774215}" type="datetimeFigureOut">
              <a:rPr lang="en-GB" smtClean="0"/>
              <a:t>20/09/2022</a:t>
            </a:fld>
            <a:endParaRPr lang="en-GB" dirty="0"/>
          </a:p>
        </p:txBody>
      </p:sp>
      <p:sp>
        <p:nvSpPr>
          <p:cNvPr id="5" name="Footer Placeholder 4">
            <a:extLst>
              <a:ext uri="{FF2B5EF4-FFF2-40B4-BE49-F238E27FC236}">
                <a16:creationId xmlns:a16="http://schemas.microsoft.com/office/drawing/2014/main" id="{58F1A31C-684A-DC8C-F456-BFA571967BA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BDD9408-4DB0-35B6-08B0-FDDEB5623230}"/>
              </a:ext>
            </a:extLst>
          </p:cNvPr>
          <p:cNvSpPr>
            <a:spLocks noGrp="1"/>
          </p:cNvSpPr>
          <p:nvPr>
            <p:ph type="sldNum" sz="quarter" idx="12"/>
          </p:nvPr>
        </p:nvSpPr>
        <p:spPr/>
        <p:txBody>
          <a:bodyPr/>
          <a:lstStyle/>
          <a:p>
            <a:fld id="{40C38BB2-4F29-4877-ADB3-E6FBC92AD706}" type="slidenum">
              <a:rPr lang="en-GB" smtClean="0"/>
              <a:t>‹#›</a:t>
            </a:fld>
            <a:endParaRPr lang="en-GB" dirty="0"/>
          </a:p>
        </p:txBody>
      </p:sp>
    </p:spTree>
    <p:extLst>
      <p:ext uri="{BB962C8B-B14F-4D97-AF65-F5344CB8AC3E}">
        <p14:creationId xmlns:p14="http://schemas.microsoft.com/office/powerpoint/2010/main" val="2022283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F7F4B-EB4E-A02D-C119-3DC048D3A31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497189-C5E2-B755-597C-9873794A1D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7EBCDF-F88C-2291-98B2-1E684C1C8539}"/>
              </a:ext>
            </a:extLst>
          </p:cNvPr>
          <p:cNvSpPr>
            <a:spLocks noGrp="1"/>
          </p:cNvSpPr>
          <p:nvPr>
            <p:ph type="dt" sz="half" idx="10"/>
          </p:nvPr>
        </p:nvSpPr>
        <p:spPr/>
        <p:txBody>
          <a:bodyPr/>
          <a:lstStyle/>
          <a:p>
            <a:fld id="{1C8F12E5-5FEB-4BF7-B414-AF2A75774215}" type="datetimeFigureOut">
              <a:rPr lang="en-GB" smtClean="0"/>
              <a:t>20/09/2022</a:t>
            </a:fld>
            <a:endParaRPr lang="en-GB" dirty="0"/>
          </a:p>
        </p:txBody>
      </p:sp>
      <p:sp>
        <p:nvSpPr>
          <p:cNvPr id="5" name="Footer Placeholder 4">
            <a:extLst>
              <a:ext uri="{FF2B5EF4-FFF2-40B4-BE49-F238E27FC236}">
                <a16:creationId xmlns:a16="http://schemas.microsoft.com/office/drawing/2014/main" id="{6B06720E-B381-54C8-1731-46250832E1A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DBE42C-42BF-E3C1-2813-50198AF3862E}"/>
              </a:ext>
            </a:extLst>
          </p:cNvPr>
          <p:cNvSpPr>
            <a:spLocks noGrp="1"/>
          </p:cNvSpPr>
          <p:nvPr>
            <p:ph type="sldNum" sz="quarter" idx="12"/>
          </p:nvPr>
        </p:nvSpPr>
        <p:spPr/>
        <p:txBody>
          <a:bodyPr/>
          <a:lstStyle/>
          <a:p>
            <a:fld id="{40C38BB2-4F29-4877-ADB3-E6FBC92AD706}" type="slidenum">
              <a:rPr lang="en-GB" smtClean="0"/>
              <a:t>‹#›</a:t>
            </a:fld>
            <a:endParaRPr lang="en-GB" dirty="0"/>
          </a:p>
        </p:txBody>
      </p:sp>
    </p:spTree>
    <p:extLst>
      <p:ext uri="{BB962C8B-B14F-4D97-AF65-F5344CB8AC3E}">
        <p14:creationId xmlns:p14="http://schemas.microsoft.com/office/powerpoint/2010/main" val="1496918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5EA972-5681-4961-37CF-833CEF860E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B88EC7-BD35-C0F6-D571-61CCB29C2F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8B0764-798A-737A-2B81-E87CEB17DB79}"/>
              </a:ext>
            </a:extLst>
          </p:cNvPr>
          <p:cNvSpPr>
            <a:spLocks noGrp="1"/>
          </p:cNvSpPr>
          <p:nvPr>
            <p:ph type="dt" sz="half" idx="10"/>
          </p:nvPr>
        </p:nvSpPr>
        <p:spPr/>
        <p:txBody>
          <a:bodyPr/>
          <a:lstStyle/>
          <a:p>
            <a:fld id="{1C8F12E5-5FEB-4BF7-B414-AF2A75774215}" type="datetimeFigureOut">
              <a:rPr lang="en-GB" smtClean="0"/>
              <a:t>20/09/2022</a:t>
            </a:fld>
            <a:endParaRPr lang="en-GB" dirty="0"/>
          </a:p>
        </p:txBody>
      </p:sp>
      <p:sp>
        <p:nvSpPr>
          <p:cNvPr id="5" name="Footer Placeholder 4">
            <a:extLst>
              <a:ext uri="{FF2B5EF4-FFF2-40B4-BE49-F238E27FC236}">
                <a16:creationId xmlns:a16="http://schemas.microsoft.com/office/drawing/2014/main" id="{C04458B5-CB42-F354-D27B-64DB235C9B9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93F6B64-CB70-8ADC-ECD5-485166C10E70}"/>
              </a:ext>
            </a:extLst>
          </p:cNvPr>
          <p:cNvSpPr>
            <a:spLocks noGrp="1"/>
          </p:cNvSpPr>
          <p:nvPr>
            <p:ph type="sldNum" sz="quarter" idx="12"/>
          </p:nvPr>
        </p:nvSpPr>
        <p:spPr/>
        <p:txBody>
          <a:bodyPr/>
          <a:lstStyle/>
          <a:p>
            <a:fld id="{40C38BB2-4F29-4877-ADB3-E6FBC92AD706}" type="slidenum">
              <a:rPr lang="en-GB" smtClean="0"/>
              <a:t>‹#›</a:t>
            </a:fld>
            <a:endParaRPr lang="en-GB" dirty="0"/>
          </a:p>
        </p:txBody>
      </p:sp>
    </p:spTree>
    <p:extLst>
      <p:ext uri="{BB962C8B-B14F-4D97-AF65-F5344CB8AC3E}">
        <p14:creationId xmlns:p14="http://schemas.microsoft.com/office/powerpoint/2010/main" val="1001556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15E78-D5DF-DDC6-41E5-647A83CAC9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460EA5-6346-1498-89F1-BA4B1CB1D5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FB681A-DBB3-CC47-C4E4-3F750FA7E9F6}"/>
              </a:ext>
            </a:extLst>
          </p:cNvPr>
          <p:cNvSpPr>
            <a:spLocks noGrp="1"/>
          </p:cNvSpPr>
          <p:nvPr>
            <p:ph type="dt" sz="half" idx="10"/>
          </p:nvPr>
        </p:nvSpPr>
        <p:spPr/>
        <p:txBody>
          <a:bodyPr/>
          <a:lstStyle/>
          <a:p>
            <a:fld id="{1C8F12E5-5FEB-4BF7-B414-AF2A75774215}" type="datetimeFigureOut">
              <a:rPr lang="en-GB" smtClean="0"/>
              <a:t>20/09/2022</a:t>
            </a:fld>
            <a:endParaRPr lang="en-GB" dirty="0"/>
          </a:p>
        </p:txBody>
      </p:sp>
      <p:sp>
        <p:nvSpPr>
          <p:cNvPr id="5" name="Footer Placeholder 4">
            <a:extLst>
              <a:ext uri="{FF2B5EF4-FFF2-40B4-BE49-F238E27FC236}">
                <a16:creationId xmlns:a16="http://schemas.microsoft.com/office/drawing/2014/main" id="{E5F75FA7-85C1-9886-C0AC-A1CB795E3A3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87FB53B-7972-D797-09B3-824D6D4C0639}"/>
              </a:ext>
            </a:extLst>
          </p:cNvPr>
          <p:cNvSpPr>
            <a:spLocks noGrp="1"/>
          </p:cNvSpPr>
          <p:nvPr>
            <p:ph type="sldNum" sz="quarter" idx="12"/>
          </p:nvPr>
        </p:nvSpPr>
        <p:spPr/>
        <p:txBody>
          <a:bodyPr/>
          <a:lstStyle/>
          <a:p>
            <a:fld id="{40C38BB2-4F29-4877-ADB3-E6FBC92AD706}" type="slidenum">
              <a:rPr lang="en-GB" smtClean="0"/>
              <a:t>‹#›</a:t>
            </a:fld>
            <a:endParaRPr lang="en-GB" dirty="0"/>
          </a:p>
        </p:txBody>
      </p:sp>
    </p:spTree>
    <p:extLst>
      <p:ext uri="{BB962C8B-B14F-4D97-AF65-F5344CB8AC3E}">
        <p14:creationId xmlns:p14="http://schemas.microsoft.com/office/powerpoint/2010/main" val="871485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7AD20-DF5C-5278-38B9-59DAB877F7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E271EC6-349F-423E-89AC-526A2D7246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C1E321-CEF2-FC82-2288-7AB471077119}"/>
              </a:ext>
            </a:extLst>
          </p:cNvPr>
          <p:cNvSpPr>
            <a:spLocks noGrp="1"/>
          </p:cNvSpPr>
          <p:nvPr>
            <p:ph type="dt" sz="half" idx="10"/>
          </p:nvPr>
        </p:nvSpPr>
        <p:spPr/>
        <p:txBody>
          <a:bodyPr/>
          <a:lstStyle/>
          <a:p>
            <a:fld id="{1C8F12E5-5FEB-4BF7-B414-AF2A75774215}" type="datetimeFigureOut">
              <a:rPr lang="en-GB" smtClean="0"/>
              <a:t>20/09/2022</a:t>
            </a:fld>
            <a:endParaRPr lang="en-GB" dirty="0"/>
          </a:p>
        </p:txBody>
      </p:sp>
      <p:sp>
        <p:nvSpPr>
          <p:cNvPr id="5" name="Footer Placeholder 4">
            <a:extLst>
              <a:ext uri="{FF2B5EF4-FFF2-40B4-BE49-F238E27FC236}">
                <a16:creationId xmlns:a16="http://schemas.microsoft.com/office/drawing/2014/main" id="{16FB6435-E934-FE54-53C6-4F608A46D89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DF1F48A-C21E-F428-8B9B-FE220CAF63DE}"/>
              </a:ext>
            </a:extLst>
          </p:cNvPr>
          <p:cNvSpPr>
            <a:spLocks noGrp="1"/>
          </p:cNvSpPr>
          <p:nvPr>
            <p:ph type="sldNum" sz="quarter" idx="12"/>
          </p:nvPr>
        </p:nvSpPr>
        <p:spPr/>
        <p:txBody>
          <a:bodyPr/>
          <a:lstStyle/>
          <a:p>
            <a:fld id="{40C38BB2-4F29-4877-ADB3-E6FBC92AD706}" type="slidenum">
              <a:rPr lang="en-GB" smtClean="0"/>
              <a:t>‹#›</a:t>
            </a:fld>
            <a:endParaRPr lang="en-GB" dirty="0"/>
          </a:p>
        </p:txBody>
      </p:sp>
    </p:spTree>
    <p:extLst>
      <p:ext uri="{BB962C8B-B14F-4D97-AF65-F5344CB8AC3E}">
        <p14:creationId xmlns:p14="http://schemas.microsoft.com/office/powerpoint/2010/main" val="2499813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74409-3787-790A-8799-A4F3CBC6A5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FEC5A6-71F8-25A3-D377-46D66BE51B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65377BD-4822-DCE9-26F9-184C94D758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CA5224-3B14-B4CE-B806-0FC1F7DD3852}"/>
              </a:ext>
            </a:extLst>
          </p:cNvPr>
          <p:cNvSpPr>
            <a:spLocks noGrp="1"/>
          </p:cNvSpPr>
          <p:nvPr>
            <p:ph type="dt" sz="half" idx="10"/>
          </p:nvPr>
        </p:nvSpPr>
        <p:spPr/>
        <p:txBody>
          <a:bodyPr/>
          <a:lstStyle/>
          <a:p>
            <a:fld id="{1C8F12E5-5FEB-4BF7-B414-AF2A75774215}" type="datetimeFigureOut">
              <a:rPr lang="en-GB" smtClean="0"/>
              <a:t>20/09/2022</a:t>
            </a:fld>
            <a:endParaRPr lang="en-GB" dirty="0"/>
          </a:p>
        </p:txBody>
      </p:sp>
      <p:sp>
        <p:nvSpPr>
          <p:cNvPr id="6" name="Footer Placeholder 5">
            <a:extLst>
              <a:ext uri="{FF2B5EF4-FFF2-40B4-BE49-F238E27FC236}">
                <a16:creationId xmlns:a16="http://schemas.microsoft.com/office/drawing/2014/main" id="{E4722346-5973-1E1C-0DFD-34DCF436786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A8A3A97-F427-447C-5FF9-D80E9233FE85}"/>
              </a:ext>
            </a:extLst>
          </p:cNvPr>
          <p:cNvSpPr>
            <a:spLocks noGrp="1"/>
          </p:cNvSpPr>
          <p:nvPr>
            <p:ph type="sldNum" sz="quarter" idx="12"/>
          </p:nvPr>
        </p:nvSpPr>
        <p:spPr/>
        <p:txBody>
          <a:bodyPr/>
          <a:lstStyle/>
          <a:p>
            <a:fld id="{40C38BB2-4F29-4877-ADB3-E6FBC92AD706}" type="slidenum">
              <a:rPr lang="en-GB" smtClean="0"/>
              <a:t>‹#›</a:t>
            </a:fld>
            <a:endParaRPr lang="en-GB" dirty="0"/>
          </a:p>
        </p:txBody>
      </p:sp>
    </p:spTree>
    <p:extLst>
      <p:ext uri="{BB962C8B-B14F-4D97-AF65-F5344CB8AC3E}">
        <p14:creationId xmlns:p14="http://schemas.microsoft.com/office/powerpoint/2010/main" val="793161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94737-77A9-F6E3-F352-F6C82C7272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98A98D-A9A9-F47A-29A4-F6421E364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1C1287-B34B-9A77-F54D-1EE472602B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DB14BAB-6760-634D-F629-2344253D46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01522E-A0C0-9154-911F-A70E8DACCD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C0E2DC-2B22-C79E-A548-14DCD44FCEDF}"/>
              </a:ext>
            </a:extLst>
          </p:cNvPr>
          <p:cNvSpPr>
            <a:spLocks noGrp="1"/>
          </p:cNvSpPr>
          <p:nvPr>
            <p:ph type="dt" sz="half" idx="10"/>
          </p:nvPr>
        </p:nvSpPr>
        <p:spPr/>
        <p:txBody>
          <a:bodyPr/>
          <a:lstStyle/>
          <a:p>
            <a:fld id="{1C8F12E5-5FEB-4BF7-B414-AF2A75774215}" type="datetimeFigureOut">
              <a:rPr lang="en-GB" smtClean="0"/>
              <a:t>20/09/2022</a:t>
            </a:fld>
            <a:endParaRPr lang="en-GB" dirty="0"/>
          </a:p>
        </p:txBody>
      </p:sp>
      <p:sp>
        <p:nvSpPr>
          <p:cNvPr id="8" name="Footer Placeholder 7">
            <a:extLst>
              <a:ext uri="{FF2B5EF4-FFF2-40B4-BE49-F238E27FC236}">
                <a16:creationId xmlns:a16="http://schemas.microsoft.com/office/drawing/2014/main" id="{9DC9A172-E2D0-F1FC-48DA-BA028D3C9ED0}"/>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1B16ED2-B9A6-3C98-8D05-47C3CF1F5CB7}"/>
              </a:ext>
            </a:extLst>
          </p:cNvPr>
          <p:cNvSpPr>
            <a:spLocks noGrp="1"/>
          </p:cNvSpPr>
          <p:nvPr>
            <p:ph type="sldNum" sz="quarter" idx="12"/>
          </p:nvPr>
        </p:nvSpPr>
        <p:spPr/>
        <p:txBody>
          <a:bodyPr/>
          <a:lstStyle/>
          <a:p>
            <a:fld id="{40C38BB2-4F29-4877-ADB3-E6FBC92AD706}" type="slidenum">
              <a:rPr lang="en-GB" smtClean="0"/>
              <a:t>‹#›</a:t>
            </a:fld>
            <a:endParaRPr lang="en-GB" dirty="0"/>
          </a:p>
        </p:txBody>
      </p:sp>
    </p:spTree>
    <p:extLst>
      <p:ext uri="{BB962C8B-B14F-4D97-AF65-F5344CB8AC3E}">
        <p14:creationId xmlns:p14="http://schemas.microsoft.com/office/powerpoint/2010/main" val="2827966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08884-B6DA-C69B-D93C-7C6481E909A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B40E347-0A6F-430C-3945-E4305419754E}"/>
              </a:ext>
            </a:extLst>
          </p:cNvPr>
          <p:cNvSpPr>
            <a:spLocks noGrp="1"/>
          </p:cNvSpPr>
          <p:nvPr>
            <p:ph type="dt" sz="half" idx="10"/>
          </p:nvPr>
        </p:nvSpPr>
        <p:spPr/>
        <p:txBody>
          <a:bodyPr/>
          <a:lstStyle/>
          <a:p>
            <a:fld id="{1C8F12E5-5FEB-4BF7-B414-AF2A75774215}" type="datetimeFigureOut">
              <a:rPr lang="en-GB" smtClean="0"/>
              <a:t>20/09/2022</a:t>
            </a:fld>
            <a:endParaRPr lang="en-GB" dirty="0"/>
          </a:p>
        </p:txBody>
      </p:sp>
      <p:sp>
        <p:nvSpPr>
          <p:cNvPr id="4" name="Footer Placeholder 3">
            <a:extLst>
              <a:ext uri="{FF2B5EF4-FFF2-40B4-BE49-F238E27FC236}">
                <a16:creationId xmlns:a16="http://schemas.microsoft.com/office/drawing/2014/main" id="{BB4D4DDD-7B6D-3C38-A5BD-10803C87D52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1ACE69A-34F8-DCED-7384-A3BBFCF2AC19}"/>
              </a:ext>
            </a:extLst>
          </p:cNvPr>
          <p:cNvSpPr>
            <a:spLocks noGrp="1"/>
          </p:cNvSpPr>
          <p:nvPr>
            <p:ph type="sldNum" sz="quarter" idx="12"/>
          </p:nvPr>
        </p:nvSpPr>
        <p:spPr/>
        <p:txBody>
          <a:bodyPr/>
          <a:lstStyle/>
          <a:p>
            <a:fld id="{40C38BB2-4F29-4877-ADB3-E6FBC92AD706}" type="slidenum">
              <a:rPr lang="en-GB" smtClean="0"/>
              <a:t>‹#›</a:t>
            </a:fld>
            <a:endParaRPr lang="en-GB" dirty="0"/>
          </a:p>
        </p:txBody>
      </p:sp>
    </p:spTree>
    <p:extLst>
      <p:ext uri="{BB962C8B-B14F-4D97-AF65-F5344CB8AC3E}">
        <p14:creationId xmlns:p14="http://schemas.microsoft.com/office/powerpoint/2010/main" val="697952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C29FA0-E3F4-5D53-BADF-1B569E0844E0}"/>
              </a:ext>
            </a:extLst>
          </p:cNvPr>
          <p:cNvSpPr>
            <a:spLocks noGrp="1"/>
          </p:cNvSpPr>
          <p:nvPr>
            <p:ph type="dt" sz="half" idx="10"/>
          </p:nvPr>
        </p:nvSpPr>
        <p:spPr/>
        <p:txBody>
          <a:bodyPr/>
          <a:lstStyle/>
          <a:p>
            <a:fld id="{1C8F12E5-5FEB-4BF7-B414-AF2A75774215}" type="datetimeFigureOut">
              <a:rPr lang="en-GB" smtClean="0"/>
              <a:t>20/09/2022</a:t>
            </a:fld>
            <a:endParaRPr lang="en-GB" dirty="0"/>
          </a:p>
        </p:txBody>
      </p:sp>
      <p:sp>
        <p:nvSpPr>
          <p:cNvPr id="3" name="Footer Placeholder 2">
            <a:extLst>
              <a:ext uri="{FF2B5EF4-FFF2-40B4-BE49-F238E27FC236}">
                <a16:creationId xmlns:a16="http://schemas.microsoft.com/office/drawing/2014/main" id="{A1CF2F46-78C7-0EF0-DC5F-4DB31BC06F3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2E03AAA-54FE-FC7A-9747-D564401ABB55}"/>
              </a:ext>
            </a:extLst>
          </p:cNvPr>
          <p:cNvSpPr>
            <a:spLocks noGrp="1"/>
          </p:cNvSpPr>
          <p:nvPr>
            <p:ph type="sldNum" sz="quarter" idx="12"/>
          </p:nvPr>
        </p:nvSpPr>
        <p:spPr/>
        <p:txBody>
          <a:bodyPr/>
          <a:lstStyle/>
          <a:p>
            <a:fld id="{40C38BB2-4F29-4877-ADB3-E6FBC92AD706}" type="slidenum">
              <a:rPr lang="en-GB" smtClean="0"/>
              <a:t>‹#›</a:t>
            </a:fld>
            <a:endParaRPr lang="en-GB" dirty="0"/>
          </a:p>
        </p:txBody>
      </p:sp>
    </p:spTree>
    <p:extLst>
      <p:ext uri="{BB962C8B-B14F-4D97-AF65-F5344CB8AC3E}">
        <p14:creationId xmlns:p14="http://schemas.microsoft.com/office/powerpoint/2010/main" val="1022518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39763-1470-765A-8215-E06C1D2D82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0205644-FBAB-F257-4644-9B3ED149FB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C0895B9-5A81-DA21-E94E-4EBD52636D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758C5-832E-2644-6B49-2C2D239A44D5}"/>
              </a:ext>
            </a:extLst>
          </p:cNvPr>
          <p:cNvSpPr>
            <a:spLocks noGrp="1"/>
          </p:cNvSpPr>
          <p:nvPr>
            <p:ph type="dt" sz="half" idx="10"/>
          </p:nvPr>
        </p:nvSpPr>
        <p:spPr/>
        <p:txBody>
          <a:bodyPr/>
          <a:lstStyle/>
          <a:p>
            <a:fld id="{1C8F12E5-5FEB-4BF7-B414-AF2A75774215}" type="datetimeFigureOut">
              <a:rPr lang="en-GB" smtClean="0"/>
              <a:t>20/09/2022</a:t>
            </a:fld>
            <a:endParaRPr lang="en-GB" dirty="0"/>
          </a:p>
        </p:txBody>
      </p:sp>
      <p:sp>
        <p:nvSpPr>
          <p:cNvPr id="6" name="Footer Placeholder 5">
            <a:extLst>
              <a:ext uri="{FF2B5EF4-FFF2-40B4-BE49-F238E27FC236}">
                <a16:creationId xmlns:a16="http://schemas.microsoft.com/office/drawing/2014/main" id="{17F5DD9B-737B-2398-7B70-6C62B44C584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A7CB777-EF7C-B894-5BCA-945D2C1A5178}"/>
              </a:ext>
            </a:extLst>
          </p:cNvPr>
          <p:cNvSpPr>
            <a:spLocks noGrp="1"/>
          </p:cNvSpPr>
          <p:nvPr>
            <p:ph type="sldNum" sz="quarter" idx="12"/>
          </p:nvPr>
        </p:nvSpPr>
        <p:spPr/>
        <p:txBody>
          <a:bodyPr/>
          <a:lstStyle/>
          <a:p>
            <a:fld id="{40C38BB2-4F29-4877-ADB3-E6FBC92AD706}" type="slidenum">
              <a:rPr lang="en-GB" smtClean="0"/>
              <a:t>‹#›</a:t>
            </a:fld>
            <a:endParaRPr lang="en-GB" dirty="0"/>
          </a:p>
        </p:txBody>
      </p:sp>
    </p:spTree>
    <p:extLst>
      <p:ext uri="{BB962C8B-B14F-4D97-AF65-F5344CB8AC3E}">
        <p14:creationId xmlns:p14="http://schemas.microsoft.com/office/powerpoint/2010/main" val="3968414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57B19-D494-1D11-5135-D1290EFCB2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8C13409-1BF1-001B-534D-3B15A19B00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D22A568-ACBD-4B0D-E952-DD21863874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716AFD-45A7-4C87-9D10-F384D9089E4E}"/>
              </a:ext>
            </a:extLst>
          </p:cNvPr>
          <p:cNvSpPr>
            <a:spLocks noGrp="1"/>
          </p:cNvSpPr>
          <p:nvPr>
            <p:ph type="dt" sz="half" idx="10"/>
          </p:nvPr>
        </p:nvSpPr>
        <p:spPr/>
        <p:txBody>
          <a:bodyPr/>
          <a:lstStyle/>
          <a:p>
            <a:fld id="{1C8F12E5-5FEB-4BF7-B414-AF2A75774215}" type="datetimeFigureOut">
              <a:rPr lang="en-GB" smtClean="0"/>
              <a:t>20/09/2022</a:t>
            </a:fld>
            <a:endParaRPr lang="en-GB" dirty="0"/>
          </a:p>
        </p:txBody>
      </p:sp>
      <p:sp>
        <p:nvSpPr>
          <p:cNvPr id="6" name="Footer Placeholder 5">
            <a:extLst>
              <a:ext uri="{FF2B5EF4-FFF2-40B4-BE49-F238E27FC236}">
                <a16:creationId xmlns:a16="http://schemas.microsoft.com/office/drawing/2014/main" id="{7C5D103A-7DFF-F677-DA85-FB8C699D087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BD17AC7-5F27-F795-4BDD-22DAFDAA391A}"/>
              </a:ext>
            </a:extLst>
          </p:cNvPr>
          <p:cNvSpPr>
            <a:spLocks noGrp="1"/>
          </p:cNvSpPr>
          <p:nvPr>
            <p:ph type="sldNum" sz="quarter" idx="12"/>
          </p:nvPr>
        </p:nvSpPr>
        <p:spPr/>
        <p:txBody>
          <a:bodyPr/>
          <a:lstStyle/>
          <a:p>
            <a:fld id="{40C38BB2-4F29-4877-ADB3-E6FBC92AD706}" type="slidenum">
              <a:rPr lang="en-GB" smtClean="0"/>
              <a:t>‹#›</a:t>
            </a:fld>
            <a:endParaRPr lang="en-GB" dirty="0"/>
          </a:p>
        </p:txBody>
      </p:sp>
    </p:spTree>
    <p:extLst>
      <p:ext uri="{BB962C8B-B14F-4D97-AF65-F5344CB8AC3E}">
        <p14:creationId xmlns:p14="http://schemas.microsoft.com/office/powerpoint/2010/main" val="3409265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067975-FDE4-0A80-77BC-010EB15E59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CFC74C-52D5-B57F-36E8-3AF72095EE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AC289A-D8A9-52AA-F03B-32F5AAF523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F12E5-5FEB-4BF7-B414-AF2A75774215}" type="datetimeFigureOut">
              <a:rPr lang="en-GB" smtClean="0"/>
              <a:t>20/09/2022</a:t>
            </a:fld>
            <a:endParaRPr lang="en-GB" dirty="0"/>
          </a:p>
        </p:txBody>
      </p:sp>
      <p:sp>
        <p:nvSpPr>
          <p:cNvPr id="5" name="Footer Placeholder 4">
            <a:extLst>
              <a:ext uri="{FF2B5EF4-FFF2-40B4-BE49-F238E27FC236}">
                <a16:creationId xmlns:a16="http://schemas.microsoft.com/office/drawing/2014/main" id="{A128CEEE-9DE3-F661-90A0-EF665C7858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80CF1C29-6D6F-CBEC-A59F-E76CBA6011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38BB2-4F29-4877-ADB3-E6FBC92AD706}" type="slidenum">
              <a:rPr lang="en-GB" smtClean="0"/>
              <a:t>‹#›</a:t>
            </a:fld>
            <a:endParaRPr lang="en-GB" dirty="0"/>
          </a:p>
        </p:txBody>
      </p:sp>
      <p:pic>
        <p:nvPicPr>
          <p:cNvPr id="7" name="Picture 6">
            <a:extLst>
              <a:ext uri="{FF2B5EF4-FFF2-40B4-BE49-F238E27FC236}">
                <a16:creationId xmlns:a16="http://schemas.microsoft.com/office/drawing/2014/main" id="{5201C93F-3044-30D2-A5AC-B0AB86CBF309}"/>
              </a:ext>
            </a:extLst>
          </p:cNvPr>
          <p:cNvPicPr>
            <a:picLocks noChangeAspect="1"/>
          </p:cNvPicPr>
          <p:nvPr userDrawn="1"/>
        </p:nvPicPr>
        <p:blipFill rotWithShape="1">
          <a:blip r:embed="rId13"/>
          <a:srcRect t="34000" b="31250"/>
          <a:stretch/>
        </p:blipFill>
        <p:spPr>
          <a:xfrm>
            <a:off x="8172450" y="5990796"/>
            <a:ext cx="2495550" cy="867204"/>
          </a:xfrm>
          <a:prstGeom prst="rect">
            <a:avLst/>
          </a:prstGeom>
        </p:spPr>
      </p:pic>
      <p:pic>
        <p:nvPicPr>
          <p:cNvPr id="8" name="Picture 7">
            <a:extLst>
              <a:ext uri="{FF2B5EF4-FFF2-40B4-BE49-F238E27FC236}">
                <a16:creationId xmlns:a16="http://schemas.microsoft.com/office/drawing/2014/main" id="{1C35BB80-7F8F-2422-9459-E8DA6A7E8B16}"/>
              </a:ext>
            </a:extLst>
          </p:cNvPr>
          <p:cNvPicPr>
            <a:picLocks noChangeAspect="1"/>
          </p:cNvPicPr>
          <p:nvPr userDrawn="1"/>
        </p:nvPicPr>
        <p:blipFill rotWithShape="1">
          <a:blip r:embed="rId14"/>
          <a:srcRect l="9562" t="30612" r="10757" b="30867"/>
          <a:stretch/>
        </p:blipFill>
        <p:spPr>
          <a:xfrm>
            <a:off x="1609725" y="5976782"/>
            <a:ext cx="1905000" cy="881219"/>
          </a:xfrm>
          <a:prstGeom prst="rect">
            <a:avLst/>
          </a:prstGeom>
        </p:spPr>
      </p:pic>
    </p:spTree>
    <p:extLst>
      <p:ext uri="{BB962C8B-B14F-4D97-AF65-F5344CB8AC3E}">
        <p14:creationId xmlns:p14="http://schemas.microsoft.com/office/powerpoint/2010/main" val="360177790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6.wdp"/><Relationship Id="rId3" Type="http://schemas.openxmlformats.org/officeDocument/2006/relationships/image" Target="../media/image5.png"/><Relationship Id="rId7" Type="http://schemas.microsoft.com/office/2007/relationships/hdphoto" Target="../media/hdphoto2.wdp"/><Relationship Id="rId12"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11" Type="http://schemas.microsoft.com/office/2007/relationships/hdphoto" Target="../media/hdphoto5.wdp"/><Relationship Id="rId5" Type="http://schemas.openxmlformats.org/officeDocument/2006/relationships/image" Target="../media/image6.png"/><Relationship Id="rId15" Type="http://schemas.microsoft.com/office/2007/relationships/hdphoto" Target="../media/hdphoto7.wdp"/><Relationship Id="rId10" Type="http://schemas.openxmlformats.org/officeDocument/2006/relationships/image" Target="../media/image10.png"/><Relationship Id="rId4" Type="http://schemas.microsoft.com/office/2007/relationships/hdphoto" Target="../media/hdphoto1.wdp"/><Relationship Id="rId9" Type="http://schemas.microsoft.com/office/2007/relationships/hdphoto" Target="../media/hdphoto4.wdp"/><Relationship Id="rId1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9.png"/><Relationship Id="rId12" Type="http://schemas.microsoft.com/office/2007/relationships/hdphoto" Target="../media/hdphoto2.wdp"/><Relationship Id="rId2" Type="http://schemas.openxmlformats.org/officeDocument/2006/relationships/notesSlide" Target="../notesSlides/notesSlide12.xml"/><Relationship Id="rId16" Type="http://schemas.microsoft.com/office/2007/relationships/hdphoto" Target="../media/hdphoto7.wdp"/><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7.png"/><Relationship Id="rId5" Type="http://schemas.microsoft.com/office/2007/relationships/hdphoto" Target="../media/hdphoto1.wdp"/><Relationship Id="rId15" Type="http://schemas.openxmlformats.org/officeDocument/2006/relationships/image" Target="../media/image12.png"/><Relationship Id="rId10" Type="http://schemas.microsoft.com/office/2007/relationships/hdphoto" Target="../media/hdphoto5.wdp"/><Relationship Id="rId4" Type="http://schemas.openxmlformats.org/officeDocument/2006/relationships/image" Target="../media/image5.png"/><Relationship Id="rId9" Type="http://schemas.openxmlformats.org/officeDocument/2006/relationships/image" Target="../media/image10.png"/><Relationship Id="rId14"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0.png"/><Relationship Id="rId18" Type="http://schemas.microsoft.com/office/2007/relationships/hdphoto" Target="../media/hdphoto7.wdp"/><Relationship Id="rId3" Type="http://schemas.openxmlformats.org/officeDocument/2006/relationships/image" Target="../media/image4.png"/><Relationship Id="rId7" Type="http://schemas.openxmlformats.org/officeDocument/2006/relationships/image" Target="../media/image7.png"/><Relationship Id="rId12" Type="http://schemas.microsoft.com/office/2007/relationships/hdphoto" Target="../media/hdphoto4.wdp"/><Relationship Id="rId17" Type="http://schemas.openxmlformats.org/officeDocument/2006/relationships/image" Target="../media/image12.png"/><Relationship Id="rId2" Type="http://schemas.openxmlformats.org/officeDocument/2006/relationships/notesSlide" Target="../notesSlides/notesSlide2.xml"/><Relationship Id="rId16" Type="http://schemas.microsoft.com/office/2007/relationships/hdphoto" Target="../media/hdphoto6.wdp"/><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9.png"/><Relationship Id="rId5" Type="http://schemas.microsoft.com/office/2007/relationships/hdphoto" Target="../media/hdphoto1.wdp"/><Relationship Id="rId15" Type="http://schemas.openxmlformats.org/officeDocument/2006/relationships/image" Target="../media/image11.png"/><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8.png"/><Relationship Id="rId14" Type="http://schemas.microsoft.com/office/2007/relationships/hdphoto" Target="../media/hdphoto5.wdp"/></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7.wdp"/><Relationship Id="rId3" Type="http://schemas.openxmlformats.org/officeDocument/2006/relationships/image" Target="../media/image5.png"/><Relationship Id="rId7" Type="http://schemas.microsoft.com/office/2007/relationships/hdphoto" Target="../media/hdphoto4.wdp"/><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11" Type="http://schemas.microsoft.com/office/2007/relationships/hdphoto" Target="../media/hdphoto6.wdp"/><Relationship Id="rId5" Type="http://schemas.openxmlformats.org/officeDocument/2006/relationships/image" Target="../media/image6.png"/><Relationship Id="rId10" Type="http://schemas.openxmlformats.org/officeDocument/2006/relationships/image" Target="../media/image11.png"/><Relationship Id="rId4" Type="http://schemas.microsoft.com/office/2007/relationships/hdphoto" Target="../media/hdphoto1.wdp"/><Relationship Id="rId9" Type="http://schemas.microsoft.com/office/2007/relationships/hdphoto" Target="../media/hdphoto5.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5.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295311" y="43525"/>
            <a:ext cx="8834314" cy="1315556"/>
          </a:xfrm>
          <a:prstGeom prst="rect">
            <a:avLst/>
          </a:prstGeom>
        </p:spPr>
        <p:txBody>
          <a:bodyPr vert="horz" lIns="25718" tIns="12859" rIns="25718" bIns="12859" rtlCol="0" anchor="ctr">
            <a:normAutofit/>
          </a:bodyPr>
          <a:lstStyle>
            <a:lvl1pPr algn="ctr" defTabSz="685766" rtl="0" eaLnBrk="1" latinLnBrk="0" hangingPunct="1">
              <a:lnSpc>
                <a:spcPct val="90000"/>
              </a:lnSpc>
              <a:spcBef>
                <a:spcPct val="0"/>
              </a:spcBef>
              <a:buNone/>
              <a:defRPr sz="3300" b="1" i="0" kern="1200" spc="-38" baseline="0">
                <a:solidFill>
                  <a:schemeClr val="accent6"/>
                </a:solidFill>
                <a:latin typeface="+mj-lt"/>
                <a:ea typeface="+mj-ea"/>
                <a:cs typeface="+mj-cs"/>
              </a:defRPr>
            </a:lvl1pPr>
          </a:lstStyle>
          <a:p>
            <a:pPr algn="l" defTabSz="514325">
              <a:defRPr/>
            </a:pPr>
            <a:r>
              <a:rPr lang="en-GB" sz="4000" spc="0" dirty="0">
                <a:solidFill>
                  <a:prstClr val="black"/>
                </a:solidFill>
                <a:latin typeface="Calibri Light" panose="020F0302020204030204"/>
              </a:rPr>
              <a:t>About us</a:t>
            </a:r>
            <a:endParaRPr lang="en-GB" sz="5400" spc="-28" dirty="0">
              <a:solidFill>
                <a:srgbClr val="00AEEF"/>
              </a:solidFill>
              <a:latin typeface="Arial" panose="020B0604020202020204" pitchFamily="34" charset="0"/>
            </a:endParaRPr>
          </a:p>
        </p:txBody>
      </p:sp>
      <p:sp>
        <p:nvSpPr>
          <p:cNvPr id="9" name="Content Placeholder 2"/>
          <p:cNvSpPr txBox="1">
            <a:spLocks/>
          </p:cNvSpPr>
          <p:nvPr/>
        </p:nvSpPr>
        <p:spPr>
          <a:xfrm>
            <a:off x="1295311" y="1312510"/>
            <a:ext cx="5597481" cy="4232980"/>
          </a:xfrm>
          <a:prstGeom prst="rect">
            <a:avLst/>
          </a:prstGeom>
        </p:spPr>
        <p:txBody>
          <a:bodyPr vert="horz" lIns="25718" tIns="12859" rIns="25718" bIns="12859" rtlCol="0">
            <a:noAutofit/>
          </a:bodyPr>
          <a:lstStyle>
            <a:lvl1pPr marL="171441" indent="-171441"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4" indent="-171441"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1"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1"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3" indent="-171441"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1"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1"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1" indent="-171441"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4" indent="-171441"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defTabSz="514325">
              <a:spcBef>
                <a:spcPts val="563"/>
              </a:spcBef>
              <a:buNone/>
              <a:defRPr/>
            </a:pPr>
            <a:r>
              <a:rPr lang="en-GB" sz="2000" b="1" dirty="0">
                <a:solidFill>
                  <a:srgbClr val="000000"/>
                </a:solidFill>
                <a:latin typeface="Arial" panose="020B0604020202020204" pitchFamily="34" charset="0"/>
              </a:rPr>
              <a:t>Higher Education Progression Partnership</a:t>
            </a:r>
          </a:p>
          <a:p>
            <a:pPr marL="0" indent="0" defTabSz="514325">
              <a:spcBef>
                <a:spcPts val="563"/>
              </a:spcBef>
              <a:buNone/>
              <a:defRPr/>
            </a:pPr>
            <a:endParaRPr lang="en-GB" sz="2000" dirty="0">
              <a:solidFill>
                <a:srgbClr val="000000"/>
              </a:solidFill>
              <a:latin typeface="Arial" panose="020B0604020202020204" pitchFamily="34" charset="0"/>
            </a:endParaRPr>
          </a:p>
          <a:p>
            <a:pPr marL="0" indent="0" defTabSz="514325">
              <a:spcBef>
                <a:spcPts val="563"/>
              </a:spcBef>
              <a:buNone/>
              <a:defRPr/>
            </a:pPr>
            <a:r>
              <a:rPr lang="en-GB" sz="2000" dirty="0">
                <a:solidFill>
                  <a:srgbClr val="000000"/>
                </a:solidFill>
                <a:latin typeface="Arial" panose="020B0604020202020204" pitchFamily="34" charset="0"/>
              </a:rPr>
              <a:t>Hepp and HeppSY work together to ensure that learners in our region know what higher education is, and that it is an option for them</a:t>
            </a:r>
          </a:p>
          <a:p>
            <a:pPr marL="0" indent="0" defTabSz="514325">
              <a:spcBef>
                <a:spcPts val="563"/>
              </a:spcBef>
              <a:buNone/>
              <a:defRPr/>
            </a:pPr>
            <a:endParaRPr lang="en-GB" sz="2000" dirty="0">
              <a:solidFill>
                <a:srgbClr val="000000"/>
              </a:solidFill>
              <a:latin typeface="Arial" panose="020B0604020202020204" pitchFamily="34" charset="0"/>
            </a:endParaRPr>
          </a:p>
          <a:p>
            <a:pPr marL="0" indent="0" defTabSz="514325">
              <a:spcBef>
                <a:spcPts val="563"/>
              </a:spcBef>
              <a:buNone/>
              <a:defRPr/>
            </a:pPr>
            <a:r>
              <a:rPr lang="en-GB" sz="2000" dirty="0">
                <a:solidFill>
                  <a:srgbClr val="000000"/>
                </a:solidFill>
                <a:latin typeface="Arial" panose="020B0604020202020204" pitchFamily="34" charset="0"/>
              </a:rPr>
              <a:t>We are here to provide impartial information about higher education and gaining higher level skills to help you make an informed choice about your futures</a:t>
            </a:r>
          </a:p>
          <a:p>
            <a:pPr marL="0" indent="0" defTabSz="514325">
              <a:spcBef>
                <a:spcPts val="563"/>
              </a:spcBef>
              <a:buNone/>
              <a:defRPr/>
            </a:pPr>
            <a:endParaRPr lang="en-GB" sz="2000" dirty="0">
              <a:solidFill>
                <a:srgbClr val="000000"/>
              </a:solidFill>
              <a:latin typeface="Arial" panose="020B0604020202020204" pitchFamily="34" charset="0"/>
            </a:endParaRPr>
          </a:p>
          <a:p>
            <a:pPr marL="0" indent="0" algn="ctr" defTabSz="514325">
              <a:spcBef>
                <a:spcPts val="563"/>
              </a:spcBef>
              <a:buNone/>
              <a:defRPr/>
            </a:pPr>
            <a:endParaRPr lang="en-GB" sz="2000" dirty="0">
              <a:solidFill>
                <a:srgbClr val="000000"/>
              </a:solidFill>
              <a:latin typeface="Arial" panose="020B0604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5859" y="994995"/>
            <a:ext cx="4180431" cy="4355353"/>
          </a:xfrm>
          <a:prstGeom prst="rect">
            <a:avLst/>
          </a:prstGeom>
        </p:spPr>
      </p:pic>
    </p:spTree>
    <p:extLst>
      <p:ext uri="{BB962C8B-B14F-4D97-AF65-F5344CB8AC3E}">
        <p14:creationId xmlns:p14="http://schemas.microsoft.com/office/powerpoint/2010/main" val="3334391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1FD27-F01F-8F44-E044-26F22D41B6BD}"/>
              </a:ext>
            </a:extLst>
          </p:cNvPr>
          <p:cNvSpPr>
            <a:spLocks noGrp="1"/>
          </p:cNvSpPr>
          <p:nvPr>
            <p:ph type="title"/>
          </p:nvPr>
        </p:nvSpPr>
        <p:spPr/>
        <p:txBody>
          <a:bodyPr/>
          <a:lstStyle/>
          <a:p>
            <a:pPr algn="ctr"/>
            <a:r>
              <a:rPr lang="en-GB" dirty="0"/>
              <a:t>Higher Education </a:t>
            </a:r>
          </a:p>
        </p:txBody>
      </p:sp>
      <p:sp>
        <p:nvSpPr>
          <p:cNvPr id="3" name="Text Placeholder 2">
            <a:extLst>
              <a:ext uri="{FF2B5EF4-FFF2-40B4-BE49-F238E27FC236}">
                <a16:creationId xmlns:a16="http://schemas.microsoft.com/office/drawing/2014/main" id="{E8D0ECF6-5B9F-B778-8271-37B287DC3B3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012983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3575721" y="467380"/>
            <a:ext cx="2372845" cy="1463066"/>
            <a:chOff x="3574926" y="467380"/>
            <a:chExt cx="2372845" cy="1463066"/>
          </a:xfrm>
        </p:grpSpPr>
        <p:pic>
          <p:nvPicPr>
            <p:cNvPr id="10" name="Picture 7" descr="\\hallam.shu.ac.uk\fs\SLSStaff\Projects\HEPP\Higher Education Progression Partnership\Marketing &amp; Communications\MASTER FOLDER\Icons\Hepp Icon - HE College - Cyan.jpg"/>
            <p:cNvPicPr>
              <a:picLocks noChangeAspect="1" noChangeArrowheads="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ackgroundRemoval t="33061" b="71686" l="38462" r="98200"/>
                      </a14:imgEffect>
                    </a14:imgLayer>
                  </a14:imgProps>
                </a:ext>
                <a:ext uri="{28A0092B-C50C-407E-A947-70E740481C1C}">
                  <a14:useLocalDpi xmlns:a14="http://schemas.microsoft.com/office/drawing/2010/main" val="0"/>
                </a:ext>
              </a:extLst>
            </a:blip>
            <a:srcRect l="40166" t="33228" b="25637"/>
            <a:stretch/>
          </p:blipFill>
          <p:spPr bwMode="auto">
            <a:xfrm>
              <a:off x="4078982" y="645692"/>
              <a:ext cx="1868789" cy="128475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574926" y="467380"/>
              <a:ext cx="1326004" cy="369332"/>
            </a:xfrm>
            <a:prstGeom prst="rect">
              <a:avLst/>
            </a:prstGeom>
            <a:noFill/>
          </p:spPr>
          <p:txBody>
            <a:bodyPr vert="horz" wrap="none" rtlCol="0">
              <a:spAutoFit/>
            </a:bodyPr>
            <a:lstStyle/>
            <a:p>
              <a:r>
                <a:rPr lang="en-GB" b="1" dirty="0">
                  <a:solidFill>
                    <a:schemeClr val="bg1">
                      <a:lumMod val="75000"/>
                    </a:schemeClr>
                  </a:solidFill>
                  <a:latin typeface="Arial" panose="020B0604020202020204" pitchFamily="34" charset="0"/>
                  <a:cs typeface="Arial" panose="020B0604020202020204" pitchFamily="34" charset="0"/>
                </a:rPr>
                <a:t>Sixth form</a:t>
              </a:r>
            </a:p>
          </p:txBody>
        </p:sp>
      </p:grpSp>
      <p:grpSp>
        <p:nvGrpSpPr>
          <p:cNvPr id="32" name="Group 31"/>
          <p:cNvGrpSpPr/>
          <p:nvPr/>
        </p:nvGrpSpPr>
        <p:grpSpPr>
          <a:xfrm>
            <a:off x="4079777" y="2683545"/>
            <a:ext cx="2529899" cy="1609553"/>
            <a:chOff x="4078982" y="2683542"/>
            <a:chExt cx="2529899" cy="1609553"/>
          </a:xfrm>
        </p:grpSpPr>
        <p:pic>
          <p:nvPicPr>
            <p:cNvPr id="9" name="Picture 7" descr="\\hallam.shu.ac.uk\fs\SLSStaff\Projects\HEPP\Higher Education Progression Partnership\Marketing &amp; Communications\MASTER FOLDER\Icons\Hepp Icon - HE College - Cyan.jpg"/>
            <p:cNvPicPr>
              <a:picLocks noChangeAspect="1" noChangeArrowheads="1"/>
            </p:cNvPicPr>
            <p:nvPr/>
          </p:nvPicPr>
          <p:blipFill rotWithShape="1">
            <a:blip r:embed="rId5" cstate="print">
              <a:duotone>
                <a:schemeClr val="bg2">
                  <a:shade val="45000"/>
                  <a:satMod val="135000"/>
                </a:schemeClr>
                <a:prstClr val="white"/>
              </a:duotone>
              <a:extLst>
                <a:ext uri="{BEBA8EAE-BF5A-486C-A8C5-ECC9F3942E4B}">
                  <a14:imgProps xmlns:a14="http://schemas.microsoft.com/office/drawing/2010/main">
                    <a14:imgLayer r:embed="rId4">
                      <a14:imgEffect>
                        <a14:backgroundRemoval t="6547" b="90507" l="0" r="100000">
                          <a14:foregroundMark x1="39935" y1="18167" x2="12111" y2="25696"/>
                          <a14:foregroundMark x1="12766" y1="29787" x2="43372" y2="26350"/>
                          <a14:foregroundMark x1="47136" y1="33879" x2="11457" y2="36661"/>
                          <a14:foregroundMark x1="79051" y1="42717" x2="59247" y2="65139"/>
                          <a14:backgroundMark x1="22259" y1="52373" x2="25368" y2="52046"/>
                          <a14:backgroundMark x1="20622" y1="52537" x2="21768" y2="52373"/>
                          <a14:backgroundMark x1="20786" y1="59247" x2="31097" y2="58920"/>
                          <a14:backgroundMark x1="31588" y1="65630" x2="22586" y2="65466"/>
                          <a14:backgroundMark x1="30769" y1="71849" x2="18003" y2="72504"/>
                          <a14:backgroundMark x1="18167" y1="79705" x2="32897" y2="78396"/>
                          <a14:backgroundMark x1="30115" y1="40589" x2="21277" y2="41571"/>
                          <a14:backgroundMark x1="28478" y1="42717" x2="23732" y2="45990"/>
                          <a14:backgroundMark x1="27169" y1="43535" x2="29787" y2="48282"/>
                        </a14:backgroundRemoval>
                      </a14:imgEffect>
                    </a14:imgLayer>
                  </a14:imgProps>
                </a:ext>
                <a:ext uri="{28A0092B-C50C-407E-A947-70E740481C1C}">
                  <a14:useLocalDpi xmlns:a14="http://schemas.microsoft.com/office/drawing/2010/main" val="0"/>
                </a:ext>
              </a:extLst>
            </a:blip>
            <a:srcRect r="45122" b="54792"/>
            <a:stretch/>
          </p:blipFill>
          <p:spPr bwMode="auto">
            <a:xfrm>
              <a:off x="4655046" y="2683542"/>
              <a:ext cx="1953835" cy="160955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078982" y="2749967"/>
              <a:ext cx="1018227" cy="369332"/>
            </a:xfrm>
            <a:prstGeom prst="rect">
              <a:avLst/>
            </a:prstGeom>
            <a:noFill/>
          </p:spPr>
          <p:txBody>
            <a:bodyPr vert="horz" wrap="none" rtlCol="0">
              <a:spAutoFit/>
            </a:bodyPr>
            <a:lstStyle/>
            <a:p>
              <a:r>
                <a:rPr lang="en-GB" b="1" dirty="0">
                  <a:solidFill>
                    <a:schemeClr val="bg1">
                      <a:lumMod val="75000"/>
                    </a:schemeClr>
                  </a:solidFill>
                  <a:latin typeface="Arial" panose="020B0604020202020204" pitchFamily="34" charset="0"/>
                  <a:cs typeface="Arial" panose="020B0604020202020204" pitchFamily="34" charset="0"/>
                </a:rPr>
                <a:t>College</a:t>
              </a:r>
            </a:p>
          </p:txBody>
        </p:sp>
      </p:grpSp>
      <p:pic>
        <p:nvPicPr>
          <p:cNvPr id="11" name="Picture 3" descr="\\hallam.shu.ac.uk\fs\SLSStaff\Projects\HEPP\Higher Education Progression Partnership\Marketing &amp; Communications\MASTER FOLDER\Icons\Hepp Icon - University - Pink.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984" b="89853" l="164" r="98036">
                        <a14:foregroundMark x1="17185" y1="57774" x2="87398" y2="55319"/>
                      </a14:backgroundRemoval>
                    </a14:imgEffect>
                  </a14:imgLayer>
                </a14:imgProps>
              </a:ext>
              <a:ext uri="{28A0092B-C50C-407E-A947-70E740481C1C}">
                <a14:useLocalDpi xmlns:a14="http://schemas.microsoft.com/office/drawing/2010/main" val="0"/>
              </a:ext>
            </a:extLst>
          </a:blip>
          <a:srcRect/>
          <a:stretch>
            <a:fillRect/>
          </a:stretch>
        </p:blipFill>
        <p:spPr bwMode="auto">
          <a:xfrm>
            <a:off x="8560181" y="764705"/>
            <a:ext cx="1912895" cy="191289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458433" y="665798"/>
            <a:ext cx="3275256" cy="369332"/>
          </a:xfrm>
          <a:prstGeom prst="rect">
            <a:avLst/>
          </a:prstGeom>
          <a:noFill/>
        </p:spPr>
        <p:txBody>
          <a:bodyPr vert="horz" wrap="none" rtlCol="0">
            <a:spAutoFit/>
          </a:bodyPr>
          <a:lstStyle/>
          <a:p>
            <a:r>
              <a:rPr lang="en-GB" b="1" dirty="0">
                <a:latin typeface="Arial" panose="020B0604020202020204" pitchFamily="34" charset="0"/>
                <a:cs typeface="Arial" panose="020B0604020202020204" pitchFamily="34" charset="0"/>
              </a:rPr>
              <a:t>Higher Education Institution</a:t>
            </a:r>
          </a:p>
        </p:txBody>
      </p:sp>
      <p:grpSp>
        <p:nvGrpSpPr>
          <p:cNvPr id="35" name="Group 34"/>
          <p:cNvGrpSpPr/>
          <p:nvPr/>
        </p:nvGrpSpPr>
        <p:grpSpPr>
          <a:xfrm>
            <a:off x="413516" y="2132856"/>
            <a:ext cx="2586140" cy="2075566"/>
            <a:chOff x="412722" y="2132856"/>
            <a:chExt cx="2586140" cy="2075566"/>
          </a:xfrm>
        </p:grpSpPr>
        <p:grpSp>
          <p:nvGrpSpPr>
            <p:cNvPr id="8" name="Group 7"/>
            <p:cNvGrpSpPr/>
            <p:nvPr/>
          </p:nvGrpSpPr>
          <p:grpSpPr>
            <a:xfrm>
              <a:off x="889776" y="2132856"/>
              <a:ext cx="2109086" cy="2075566"/>
              <a:chOff x="6088081" y="1772816"/>
              <a:chExt cx="3627245" cy="3569597"/>
            </a:xfrm>
          </p:grpSpPr>
          <p:pic>
            <p:nvPicPr>
              <p:cNvPr id="6" name="Picture 6" descr="\\hallam.shu.ac.uk\fs\SLSStaff\Projects\HEPP\Higher Education Progression Partnership\Marketing &amp; Communications\MASTER FOLDER\Icons\Hepp Icon - Lecture Presentation - Steel.jpg"/>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ackgroundRemoval t="2946" b="96890" l="2128" r="96890">
                            <a14:foregroundMark x1="74141" y1="24223" x2="75450" y2="90507"/>
                          </a14:backgroundRemoval>
                        </a14:imgEffect>
                      </a14:imgLayer>
                    </a14:imgProps>
                  </a:ext>
                  <a:ext uri="{28A0092B-C50C-407E-A947-70E740481C1C}">
                    <a14:useLocalDpi xmlns:a14="http://schemas.microsoft.com/office/drawing/2010/main" val="0"/>
                  </a:ext>
                </a:extLst>
              </a:blip>
              <a:srcRect/>
              <a:stretch>
                <a:fillRect/>
              </a:stretch>
            </p:blipFill>
            <p:spPr bwMode="auto">
              <a:xfrm>
                <a:off x="7175326" y="1772816"/>
                <a:ext cx="254000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allam.shu.ac.uk\fs\SLSStaff\Projects\HEPP\Higher Education Progression Partnership\Marketing &amp; Communications\MASTER FOLDER\Icons\Hepp Icon - Crowd - Steel.jpg"/>
              <p:cNvPicPr>
                <a:picLocks noChangeAspect="1" noChangeArrowheads="1"/>
              </p:cNvPicPr>
              <p:nvPr/>
            </p:nvPicPr>
            <p:blipFill rotWithShape="1">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ackgroundRemoval t="5074" b="91326" l="655" r="98691">
                            <a14:foregroundMark x1="50736" y1="49264" x2="51882" y2="85270"/>
                          </a14:backgroundRemoval>
                        </a14:imgEffect>
                      </a14:imgLayer>
                    </a14:imgProps>
                  </a:ext>
                  <a:ext uri="{28A0092B-C50C-407E-A947-70E740481C1C}">
                    <a14:useLocalDpi xmlns:a14="http://schemas.microsoft.com/office/drawing/2010/main" val="0"/>
                  </a:ext>
                </a:extLst>
              </a:blip>
              <a:srcRect t="7476" r="1805"/>
              <a:stretch/>
            </p:blipFill>
            <p:spPr bwMode="auto">
              <a:xfrm>
                <a:off x="6088081" y="3140968"/>
                <a:ext cx="2336350" cy="2201445"/>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412722" y="2228235"/>
              <a:ext cx="954107" cy="369332"/>
            </a:xfrm>
            <a:prstGeom prst="rect">
              <a:avLst/>
            </a:prstGeom>
            <a:noFill/>
          </p:spPr>
          <p:txBody>
            <a:bodyPr vert="horz" wrap="none" rtlCol="0">
              <a:spAutoFit/>
            </a:bodyPr>
            <a:lstStyle/>
            <a:p>
              <a:r>
                <a:rPr lang="en-GB" b="1" dirty="0">
                  <a:solidFill>
                    <a:schemeClr val="bg1">
                      <a:lumMod val="75000"/>
                    </a:schemeClr>
                  </a:solidFill>
                  <a:latin typeface="Arial" panose="020B0604020202020204" pitchFamily="34" charset="0"/>
                  <a:cs typeface="Arial" panose="020B0604020202020204" pitchFamily="34" charset="0"/>
                </a:rPr>
                <a:t>School</a:t>
              </a:r>
            </a:p>
          </p:txBody>
        </p:sp>
      </p:grpSp>
      <p:sp>
        <p:nvSpPr>
          <p:cNvPr id="37" name="Freeform 36"/>
          <p:cNvSpPr/>
          <p:nvPr/>
        </p:nvSpPr>
        <p:spPr>
          <a:xfrm>
            <a:off x="1636165" y="1213341"/>
            <a:ext cx="2013439" cy="879231"/>
          </a:xfrm>
          <a:custGeom>
            <a:avLst/>
            <a:gdLst>
              <a:gd name="connsiteX0" fmla="*/ 0 w 2013439"/>
              <a:gd name="connsiteY0" fmla="*/ 879231 h 879231"/>
              <a:gd name="connsiteX1" fmla="*/ 545123 w 2013439"/>
              <a:gd name="connsiteY1" fmla="*/ 175847 h 879231"/>
              <a:gd name="connsiteX2" fmla="*/ 2013439 w 2013439"/>
              <a:gd name="connsiteY2" fmla="*/ 0 h 879231"/>
            </a:gdLst>
            <a:ahLst/>
            <a:cxnLst>
              <a:cxn ang="0">
                <a:pos x="connsiteX0" y="connsiteY0"/>
              </a:cxn>
              <a:cxn ang="0">
                <a:pos x="connsiteX1" y="connsiteY1"/>
              </a:cxn>
              <a:cxn ang="0">
                <a:pos x="connsiteX2" y="connsiteY2"/>
              </a:cxn>
            </a:cxnLst>
            <a:rect l="l" t="t" r="r" b="b"/>
            <a:pathLst>
              <a:path w="2013439" h="879231">
                <a:moveTo>
                  <a:pt x="0" y="879231"/>
                </a:moveTo>
                <a:cubicBezTo>
                  <a:pt x="104775" y="600808"/>
                  <a:pt x="209550" y="322385"/>
                  <a:pt x="545123" y="175847"/>
                </a:cubicBezTo>
                <a:cubicBezTo>
                  <a:pt x="880696" y="29309"/>
                  <a:pt x="1447067" y="14654"/>
                  <a:pt x="2013439" y="0"/>
                </a:cubicBezTo>
              </a:path>
            </a:pathLst>
          </a:custGeom>
          <a:noFill/>
          <a:ln w="3810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eeform 1"/>
          <p:cNvSpPr/>
          <p:nvPr/>
        </p:nvSpPr>
        <p:spPr>
          <a:xfrm>
            <a:off x="1364090" y="4246685"/>
            <a:ext cx="412750" cy="1151792"/>
          </a:xfrm>
          <a:custGeom>
            <a:avLst/>
            <a:gdLst>
              <a:gd name="connsiteX0" fmla="*/ 412750 w 412750"/>
              <a:gd name="connsiteY0" fmla="*/ 1151792 h 1151792"/>
              <a:gd name="connsiteX1" fmla="*/ 34681 w 412750"/>
              <a:gd name="connsiteY1" fmla="*/ 720969 h 1151792"/>
              <a:gd name="connsiteX2" fmla="*/ 17096 w 412750"/>
              <a:gd name="connsiteY2" fmla="*/ 0 h 1151792"/>
              <a:gd name="connsiteX3" fmla="*/ 17096 w 412750"/>
              <a:gd name="connsiteY3" fmla="*/ 0 h 1151792"/>
              <a:gd name="connsiteX4" fmla="*/ 17096 w 412750"/>
              <a:gd name="connsiteY4" fmla="*/ 0 h 1151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750" h="1151792">
                <a:moveTo>
                  <a:pt x="412750" y="1151792"/>
                </a:moveTo>
                <a:cubicBezTo>
                  <a:pt x="256686" y="1032363"/>
                  <a:pt x="100623" y="912934"/>
                  <a:pt x="34681" y="720969"/>
                </a:cubicBezTo>
                <a:cubicBezTo>
                  <a:pt x="-31261" y="529004"/>
                  <a:pt x="17096" y="0"/>
                  <a:pt x="17096" y="0"/>
                </a:cubicBezTo>
                <a:lnTo>
                  <a:pt x="17096" y="0"/>
                </a:lnTo>
                <a:lnTo>
                  <a:pt x="17096" y="0"/>
                </a:lnTo>
              </a:path>
            </a:pathLst>
          </a:custGeom>
          <a:noFill/>
          <a:ln w="3810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2726411" y="3798280"/>
            <a:ext cx="1740877" cy="140775"/>
          </a:xfrm>
          <a:custGeom>
            <a:avLst/>
            <a:gdLst>
              <a:gd name="connsiteX0" fmla="*/ 0 w 1740877"/>
              <a:gd name="connsiteY0" fmla="*/ 17585 h 140775"/>
              <a:gd name="connsiteX1" fmla="*/ 1019908 w 1740877"/>
              <a:gd name="connsiteY1" fmla="*/ 140677 h 140775"/>
              <a:gd name="connsiteX2" fmla="*/ 1740877 w 1740877"/>
              <a:gd name="connsiteY2" fmla="*/ 0 h 140775"/>
            </a:gdLst>
            <a:ahLst/>
            <a:cxnLst>
              <a:cxn ang="0">
                <a:pos x="connsiteX0" y="connsiteY0"/>
              </a:cxn>
              <a:cxn ang="0">
                <a:pos x="connsiteX1" y="connsiteY1"/>
              </a:cxn>
              <a:cxn ang="0">
                <a:pos x="connsiteX2" y="connsiteY2"/>
              </a:cxn>
            </a:cxnLst>
            <a:rect l="l" t="t" r="r" b="b"/>
            <a:pathLst>
              <a:path w="1740877" h="140775">
                <a:moveTo>
                  <a:pt x="0" y="17585"/>
                </a:moveTo>
                <a:cubicBezTo>
                  <a:pt x="364881" y="80596"/>
                  <a:pt x="729762" y="143608"/>
                  <a:pt x="1019908" y="140677"/>
                </a:cubicBezTo>
                <a:cubicBezTo>
                  <a:pt x="1310054" y="137746"/>
                  <a:pt x="1525465" y="68873"/>
                  <a:pt x="1740877" y="0"/>
                </a:cubicBezTo>
              </a:path>
            </a:pathLst>
          </a:custGeom>
          <a:noFill/>
          <a:ln w="3810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rot="20129033">
            <a:off x="6733416" y="2957780"/>
            <a:ext cx="2580740" cy="519448"/>
          </a:xfrm>
          <a:custGeom>
            <a:avLst/>
            <a:gdLst>
              <a:gd name="connsiteX0" fmla="*/ 0 w 1740877"/>
              <a:gd name="connsiteY0" fmla="*/ 17585 h 140775"/>
              <a:gd name="connsiteX1" fmla="*/ 1019908 w 1740877"/>
              <a:gd name="connsiteY1" fmla="*/ 140677 h 140775"/>
              <a:gd name="connsiteX2" fmla="*/ 1740877 w 1740877"/>
              <a:gd name="connsiteY2" fmla="*/ 0 h 140775"/>
              <a:gd name="connsiteX0" fmla="*/ 0 w 1708391"/>
              <a:gd name="connsiteY0" fmla="*/ 0 h 144038"/>
              <a:gd name="connsiteX1" fmla="*/ 987422 w 1708391"/>
              <a:gd name="connsiteY1" fmla="*/ 143964 h 144038"/>
              <a:gd name="connsiteX2" fmla="*/ 1708391 w 1708391"/>
              <a:gd name="connsiteY2" fmla="*/ 3287 h 144038"/>
              <a:gd name="connsiteX0" fmla="*/ 0 w 1708391"/>
              <a:gd name="connsiteY0" fmla="*/ 0 h 126068"/>
              <a:gd name="connsiteX1" fmla="*/ 1022845 w 1708391"/>
              <a:gd name="connsiteY1" fmla="*/ 125974 h 126068"/>
              <a:gd name="connsiteX2" fmla="*/ 1708391 w 1708391"/>
              <a:gd name="connsiteY2" fmla="*/ 3287 h 126068"/>
            </a:gdLst>
            <a:ahLst/>
            <a:cxnLst>
              <a:cxn ang="0">
                <a:pos x="connsiteX0" y="connsiteY0"/>
              </a:cxn>
              <a:cxn ang="0">
                <a:pos x="connsiteX1" y="connsiteY1"/>
              </a:cxn>
              <a:cxn ang="0">
                <a:pos x="connsiteX2" y="connsiteY2"/>
              </a:cxn>
            </a:cxnLst>
            <a:rect l="l" t="t" r="r" b="b"/>
            <a:pathLst>
              <a:path w="1708391" h="126068">
                <a:moveTo>
                  <a:pt x="0" y="0"/>
                </a:moveTo>
                <a:cubicBezTo>
                  <a:pt x="364881" y="63011"/>
                  <a:pt x="732699" y="128905"/>
                  <a:pt x="1022845" y="125974"/>
                </a:cubicBezTo>
                <a:cubicBezTo>
                  <a:pt x="1312991" y="123043"/>
                  <a:pt x="1492979" y="72160"/>
                  <a:pt x="1708391" y="3287"/>
                </a:cubicBezTo>
              </a:path>
            </a:pathLst>
          </a:custGeom>
          <a:no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rot="11816079" flipH="1">
            <a:off x="6000834" y="1321535"/>
            <a:ext cx="2542666" cy="333186"/>
          </a:xfrm>
          <a:custGeom>
            <a:avLst/>
            <a:gdLst>
              <a:gd name="connsiteX0" fmla="*/ 0 w 1740877"/>
              <a:gd name="connsiteY0" fmla="*/ 17585 h 140775"/>
              <a:gd name="connsiteX1" fmla="*/ 1019908 w 1740877"/>
              <a:gd name="connsiteY1" fmla="*/ 140677 h 140775"/>
              <a:gd name="connsiteX2" fmla="*/ 1740877 w 1740877"/>
              <a:gd name="connsiteY2" fmla="*/ 0 h 140775"/>
              <a:gd name="connsiteX0" fmla="*/ 0 w 1710057"/>
              <a:gd name="connsiteY0" fmla="*/ 0 h 123190"/>
              <a:gd name="connsiteX1" fmla="*/ 1019908 w 1710057"/>
              <a:gd name="connsiteY1" fmla="*/ 123092 h 123190"/>
              <a:gd name="connsiteX2" fmla="*/ 1710057 w 1710057"/>
              <a:gd name="connsiteY2" fmla="*/ 64967 h 123190"/>
              <a:gd name="connsiteX0" fmla="*/ 0 w 1710057"/>
              <a:gd name="connsiteY0" fmla="*/ 0 h 149950"/>
              <a:gd name="connsiteX1" fmla="*/ 1026611 w 1710057"/>
              <a:gd name="connsiteY1" fmla="*/ 149881 h 149950"/>
              <a:gd name="connsiteX2" fmla="*/ 1710057 w 1710057"/>
              <a:gd name="connsiteY2" fmla="*/ 64967 h 149950"/>
              <a:gd name="connsiteX0" fmla="*/ 0 w 1727197"/>
              <a:gd name="connsiteY0" fmla="*/ 0 h 153487"/>
              <a:gd name="connsiteX1" fmla="*/ 1043751 w 1727197"/>
              <a:gd name="connsiteY1" fmla="*/ 153420 h 153487"/>
              <a:gd name="connsiteX2" fmla="*/ 1727197 w 1727197"/>
              <a:gd name="connsiteY2" fmla="*/ 68506 h 153487"/>
              <a:gd name="connsiteX0" fmla="*/ 0 w 1727197"/>
              <a:gd name="connsiteY0" fmla="*/ 0 h 153495"/>
              <a:gd name="connsiteX1" fmla="*/ 1043751 w 1727197"/>
              <a:gd name="connsiteY1" fmla="*/ 153420 h 153495"/>
              <a:gd name="connsiteX2" fmla="*/ 1727197 w 1727197"/>
              <a:gd name="connsiteY2" fmla="*/ 68506 h 153495"/>
            </a:gdLst>
            <a:ahLst/>
            <a:cxnLst>
              <a:cxn ang="0">
                <a:pos x="connsiteX0" y="connsiteY0"/>
              </a:cxn>
              <a:cxn ang="0">
                <a:pos x="connsiteX1" y="connsiteY1"/>
              </a:cxn>
              <a:cxn ang="0">
                <a:pos x="connsiteX2" y="connsiteY2"/>
              </a:cxn>
            </a:cxnLst>
            <a:rect l="l" t="t" r="r" b="b"/>
            <a:pathLst>
              <a:path w="1727197" h="153495">
                <a:moveTo>
                  <a:pt x="0" y="0"/>
                </a:moveTo>
                <a:cubicBezTo>
                  <a:pt x="353949" y="73456"/>
                  <a:pt x="753605" y="156351"/>
                  <a:pt x="1043751" y="153420"/>
                </a:cubicBezTo>
                <a:cubicBezTo>
                  <a:pt x="1333897" y="150489"/>
                  <a:pt x="1511785" y="137379"/>
                  <a:pt x="1727197" y="68506"/>
                </a:cubicBezTo>
              </a:path>
            </a:pathLst>
          </a:custGeom>
          <a:no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4" descr="Walk to school clipart 7 » Clipart Station"/>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foregroundMark x1="29239" y1="23913" x2="28288" y2="46000"/>
                        <a14:foregroundMark x1="18542" y1="46261" x2="22821" y2="66522"/>
                        <a14:foregroundMark x1="26783" y1="48696" x2="27575" y2="63217"/>
                        <a14:foregroundMark x1="27734" y1="53478" x2="31379" y2="59913"/>
                        <a14:foregroundMark x1="30032" y1="53565" x2="31537" y2="64957"/>
                        <a14:foregroundMark x1="35182" y1="25478" x2="36133" y2="38087"/>
                        <a14:foregroundMark x1="26070" y1="79652" x2="23851" y2="80696"/>
                        <a14:foregroundMark x1="20444" y1="83565" x2="20761" y2="89304"/>
                        <a14:foregroundMark x1="35658" y1="58087" x2="37718" y2="63652"/>
                        <a14:foregroundMark x1="39223" y1="68000" x2="40095" y2="70348"/>
                        <a14:foregroundMark x1="14659" y1="65652" x2="12758" y2="67913"/>
                        <a14:foregroundMark x1="27338" y1="67478" x2="33439" y2="78957"/>
                        <a14:foregroundMark x1="39937" y1="82696" x2="44929" y2="79565"/>
                        <a14:foregroundMark x1="10618" y1="66957" x2="11252" y2="66957"/>
                        <a14:foregroundMark x1="70206" y1="40609" x2="70523" y2="43043"/>
                        <a14:foregroundMark x1="69889" y1="49826" x2="74802" y2="55913"/>
                        <a14:foregroundMark x1="74564" y1="73217" x2="74881" y2="76783"/>
                        <a14:foregroundMark x1="75277" y1="80087" x2="75674" y2="85739"/>
                        <a14:foregroundMark x1="69255" y1="74522" x2="67829" y2="77130"/>
                        <a14:foregroundMark x1="66165" y1="77565" x2="61173" y2="78870"/>
                        <a14:foregroundMark x1="60777" y1="80261" x2="59826" y2="87391"/>
                        <a14:foregroundMark x1="76307" y1="77043" x2="76307" y2="79130"/>
                        <a14:foregroundMark x1="19493" y1="34435" x2="19731" y2="36000"/>
                        <a14:foregroundMark x1="25674" y1="39826" x2="26149" y2="41304"/>
                        <a14:foregroundMark x1="24723" y1="37652" x2="25198" y2="38696"/>
                        <a14:foregroundMark x1="13629" y1="62174" x2="13471" y2="60174"/>
                        <a14:foregroundMark x1="65214" y1="53217" x2="61094" y2="42957"/>
                        <a14:foregroundMark x1="58716" y1="42783" x2="58558" y2="44957"/>
                        <a14:backgroundMark x1="28922" y1="76435" x2="30269" y2="78522"/>
                        <a14:backgroundMark x1="34231" y1="59043" x2="34231" y2="59043"/>
                      </a14:backgroundRemoval>
                    </a14:imgEffect>
                  </a14:imgLayer>
                </a14:imgProps>
              </a:ext>
              <a:ext uri="{28A0092B-C50C-407E-A947-70E740481C1C}">
                <a14:useLocalDpi xmlns:a14="http://schemas.microsoft.com/office/drawing/2010/main" val="0"/>
              </a:ext>
            </a:extLst>
          </a:blip>
          <a:srcRect r="50000"/>
          <a:stretch/>
        </p:blipFill>
        <p:spPr bwMode="auto">
          <a:xfrm>
            <a:off x="3881974" y="836715"/>
            <a:ext cx="1019751" cy="177167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Walk to school clipart 7 » Clipart Station"/>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foregroundMark x1="29239" y1="23913" x2="28288" y2="46000"/>
                        <a14:foregroundMark x1="18542" y1="46261" x2="22821" y2="66522"/>
                        <a14:foregroundMark x1="26783" y1="48696" x2="27575" y2="63217"/>
                        <a14:foregroundMark x1="27734" y1="53478" x2="31379" y2="59913"/>
                        <a14:foregroundMark x1="30032" y1="53565" x2="31537" y2="64957"/>
                        <a14:foregroundMark x1="35182" y1="25478" x2="36133" y2="38087"/>
                        <a14:foregroundMark x1="26070" y1="79652" x2="23851" y2="80696"/>
                        <a14:foregroundMark x1="20444" y1="83565" x2="20761" y2="89304"/>
                        <a14:foregroundMark x1="35658" y1="58087" x2="37718" y2="63652"/>
                        <a14:foregroundMark x1="39223" y1="68000" x2="40095" y2="70348"/>
                        <a14:foregroundMark x1="14659" y1="65652" x2="12758" y2="67913"/>
                        <a14:foregroundMark x1="27338" y1="67478" x2="33439" y2="78957"/>
                        <a14:foregroundMark x1="39937" y1="82696" x2="44929" y2="79565"/>
                        <a14:foregroundMark x1="10618" y1="66957" x2="11252" y2="66957"/>
                        <a14:foregroundMark x1="70206" y1="40609" x2="70523" y2="43043"/>
                        <a14:foregroundMark x1="69889" y1="49826" x2="74802" y2="55913"/>
                        <a14:foregroundMark x1="74564" y1="73217" x2="74881" y2="76783"/>
                        <a14:foregroundMark x1="75277" y1="80087" x2="75674" y2="85739"/>
                        <a14:foregroundMark x1="69255" y1="74522" x2="67829" y2="77130"/>
                        <a14:foregroundMark x1="66165" y1="77565" x2="61173" y2="78870"/>
                        <a14:foregroundMark x1="60777" y1="80261" x2="59826" y2="87391"/>
                        <a14:foregroundMark x1="76307" y1="77043" x2="76307" y2="79130"/>
                        <a14:foregroundMark x1="19493" y1="34435" x2="19731" y2="36000"/>
                        <a14:foregroundMark x1="25674" y1="39826" x2="26149" y2="41304"/>
                        <a14:foregroundMark x1="24723" y1="37652" x2="25198" y2="38696"/>
                        <a14:foregroundMark x1="13629" y1="62174" x2="13471" y2="60174"/>
                        <a14:foregroundMark x1="65214" y1="53217" x2="61094" y2="42957"/>
                        <a14:foregroundMark x1="58716" y1="42783" x2="58558" y2="44957"/>
                        <a14:backgroundMark x1="28922" y1="76435" x2="30269" y2="78522"/>
                        <a14:backgroundMark x1="34231" y1="59043" x2="34231" y2="59043"/>
                      </a14:backgroundRemoval>
                    </a14:imgEffect>
                  </a14:imgLayer>
                </a14:imgProps>
              </a:ext>
              <a:ext uri="{28A0092B-C50C-407E-A947-70E740481C1C}">
                <a14:useLocalDpi xmlns:a14="http://schemas.microsoft.com/office/drawing/2010/main" val="0"/>
              </a:ext>
            </a:extLst>
          </a:blip>
          <a:srcRect l="49648" r="7012"/>
          <a:stretch/>
        </p:blipFill>
        <p:spPr bwMode="auto">
          <a:xfrm>
            <a:off x="5140073" y="3284987"/>
            <a:ext cx="883920" cy="1771671"/>
          </a:xfrm>
          <a:prstGeom prst="rect">
            <a:avLst/>
          </a:prstGeom>
          <a:noFill/>
          <a:extLst>
            <a:ext uri="{909E8E84-426E-40DD-AFC4-6F175D3DCCD1}">
              <a14:hiddenFill xmlns:a14="http://schemas.microsoft.com/office/drawing/2010/main">
                <a:solidFill>
                  <a:srgbClr val="FFFFFF"/>
                </a:solidFill>
              </a14:hiddenFill>
            </a:ext>
          </a:extLst>
        </p:spPr>
      </p:pic>
      <p:sp>
        <p:nvSpPr>
          <p:cNvPr id="36" name="Rounded Rectangle 35"/>
          <p:cNvSpPr/>
          <p:nvPr/>
        </p:nvSpPr>
        <p:spPr>
          <a:xfrm>
            <a:off x="7678081" y="3609758"/>
            <a:ext cx="4176464" cy="3064235"/>
          </a:xfrm>
          <a:prstGeom prst="roundRect">
            <a:avLst/>
          </a:prstGeom>
          <a:solidFill>
            <a:srgbClr val="B30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latin typeface="Arial" panose="020B0604020202020204" pitchFamily="34" charset="0"/>
                <a:cs typeface="Arial" panose="020B0604020202020204" pitchFamily="34" charset="0"/>
              </a:rPr>
              <a:t>Higher Education</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Post-18</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Over 300 providers in the UK</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Approximately 35,000 courses to choose from</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Stay home or move away</a:t>
            </a:r>
          </a:p>
        </p:txBody>
      </p:sp>
    </p:spTree>
    <p:extLst>
      <p:ext uri="{BB962C8B-B14F-4D97-AF65-F5344CB8AC3E}">
        <p14:creationId xmlns:p14="http://schemas.microsoft.com/office/powerpoint/2010/main" val="108597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par>
                                <p:cTn id="11" presetID="37" presetClass="path" presetSubtype="0" accel="50000" decel="50000" fill="hold" nodeType="withEffect">
                                  <p:stCondLst>
                                    <p:cond delay="0"/>
                                  </p:stCondLst>
                                  <p:childTnLst>
                                    <p:animMotion origin="layout" path="M -0.00013 2.59259E-6 L 0.10364 -0.05301 C 0.12539 -0.06528 0.15651 -0.06667 0.18854 -0.05857 C 0.22513 -0.04931 0.25351 -0.0331 0.27252 -0.01042 L 0.36419 0.09166 " pathEditMode="relative" rAng="485667" ptsTypes="FffFF">
                                      <p:cBhvr>
                                        <p:cTn id="12" dur="3000" fill="hold"/>
                                        <p:tgtEl>
                                          <p:spTgt spid="23"/>
                                        </p:tgtEl>
                                        <p:attrNameLst>
                                          <p:attrName>ppt_x</p:attrName>
                                          <p:attrName>ppt_y</p:attrName>
                                        </p:attrNameLst>
                                      </p:cBhvr>
                                      <p:rCtr x="18633" y="-625"/>
                                    </p:animMotion>
                                  </p:childTnLst>
                                </p:cTn>
                              </p:par>
                              <p:par>
                                <p:cTn id="13" presetID="37" presetClass="path" presetSubtype="0" accel="50000" decel="50000" fill="hold" nodeType="withEffect">
                                  <p:stCondLst>
                                    <p:cond delay="0"/>
                                  </p:stCondLst>
                                  <p:childTnLst>
                                    <p:animMotion origin="layout" path="M 2.70833E-6 -4.81481E-6 L 0.10755 -0.00833 C 0.13086 -0.00902 0.1608 -0.0243 0.19179 -0.04745 C 0.22578 -0.075 0.25065 -0.10486 0.26679 -0.13472 L 0.3431 -0.27152 " pathEditMode="fixed" rAng="-1438222" ptsTypes="FffFF">
                                      <p:cBhvr>
                                        <p:cTn id="14" dur="3000" fill="hold"/>
                                        <p:tgtEl>
                                          <p:spTgt spid="24"/>
                                        </p:tgtEl>
                                        <p:attrNameLst>
                                          <p:attrName>ppt_x</p:attrName>
                                          <p:attrName>ppt_y</p:attrName>
                                        </p:attrNameLst>
                                      </p:cBhvr>
                                      <p:rCtr x="18242" y="-9213"/>
                                    </p:animMotion>
                                  </p:childTnLst>
                                </p:cTn>
                              </p:par>
                            </p:childTnLst>
                          </p:cTn>
                        </p:par>
                        <p:par>
                          <p:cTn id="15" fill="hold">
                            <p:stCondLst>
                              <p:cond delay="3000"/>
                            </p:stCondLst>
                            <p:childTnLst>
                              <p:par>
                                <p:cTn id="16" presetID="10" presetClass="entr" presetSubtype="0"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36"/>
                                        </p:tgtEl>
                                      </p:cBhvr>
                                    </p:animEffect>
                                    <p:set>
                                      <p:cBhvr>
                                        <p:cTn id="23"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animBg="1"/>
      <p:bldP spid="36" grpId="0" animBg="1"/>
      <p:bldP spid="3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C20F95-B054-422A-983A-1540BCD08343}"/>
              </a:ext>
            </a:extLst>
          </p:cNvPr>
          <p:cNvSpPr/>
          <p:nvPr/>
        </p:nvSpPr>
        <p:spPr>
          <a:xfrm>
            <a:off x="3009900" y="3011138"/>
            <a:ext cx="8629650" cy="8096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55526" y="257519"/>
            <a:ext cx="10515600" cy="1325563"/>
          </a:xfrm>
        </p:spPr>
        <p:txBody>
          <a:bodyPr>
            <a:normAutofit/>
          </a:bodyPr>
          <a:lstStyle/>
          <a:p>
            <a:r>
              <a:rPr lang="en-GB" sz="5000" b="1" dirty="0">
                <a:solidFill>
                  <a:srgbClr val="00AEEF"/>
                </a:solidFill>
                <a:latin typeface="Arial" panose="020B0604020202020204" pitchFamily="34" charset="0"/>
                <a:cs typeface="Arial" panose="020B0604020202020204" pitchFamily="34" charset="0"/>
              </a:rPr>
              <a:t>What is higher education?</a:t>
            </a:r>
          </a:p>
        </p:txBody>
      </p:sp>
      <p:sp>
        <p:nvSpPr>
          <p:cNvPr id="6" name="Content Placeholder 2"/>
          <p:cNvSpPr txBox="1">
            <a:spLocks/>
          </p:cNvSpPr>
          <p:nvPr/>
        </p:nvSpPr>
        <p:spPr>
          <a:xfrm>
            <a:off x="755526" y="1627373"/>
            <a:ext cx="7389170" cy="4337489"/>
          </a:xfrm>
          <a:prstGeom prst="rect">
            <a:avLst/>
          </a:prstGeom>
        </p:spPr>
        <p:txBody>
          <a:bodyPr vert="horz" lIns="45720" tIns="22860" rIns="45720" bIns="22860" rtlCol="0">
            <a:norm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709" rtl="0" eaLnBrk="1" fontAlgn="auto" latinLnBrk="0" hangingPunct="1">
              <a:lnSpc>
                <a:spcPct val="100000"/>
              </a:lnSpc>
              <a:spcBef>
                <a:spcPts val="2000"/>
              </a:spcBef>
              <a:spcAft>
                <a:spcPts val="0"/>
              </a:spcAft>
              <a:buClrTx/>
              <a:buSzTx/>
              <a:buFont typeface="Arial" panose="020B0604020202020204" pitchFamily="34" charset="0"/>
              <a:buNone/>
              <a:tabLst/>
              <a:defRPr/>
            </a:pPr>
            <a:r>
              <a:rPr kumimoji="0" lang="en-GB" sz="2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Higher education is when you work towards getting a qualification post-18-years-old.</a:t>
            </a:r>
          </a:p>
          <a:p>
            <a:pPr marL="0" marR="0" lvl="0" indent="0" algn="l" defTabSz="1828709"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2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Qualifications can be gained from:</a:t>
            </a:r>
          </a:p>
          <a:p>
            <a:pPr marL="457177" marR="0" lvl="0" indent="-457177" algn="l" defTabSz="1828709"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GB" sz="2600" b="1" i="0" u="none" strike="noStrike" kern="1200" cap="none" spc="0" normalizeH="0" baseline="0" noProof="0" dirty="0">
                <a:ln>
                  <a:noFill/>
                </a:ln>
                <a:solidFill>
                  <a:srgbClr val="AE025B"/>
                </a:solidFill>
                <a:effectLst/>
                <a:uLnTx/>
                <a:uFillTx/>
                <a:latin typeface="Arial" panose="020B0604020202020204" pitchFamily="34" charset="0"/>
                <a:ea typeface="+mn-ea"/>
                <a:cs typeface="Arial" panose="020B0604020202020204" pitchFamily="34" charset="0"/>
              </a:rPr>
              <a:t>University</a:t>
            </a:r>
          </a:p>
          <a:p>
            <a:pPr marL="457177" marR="0" lvl="0" indent="-457177" algn="l" defTabSz="1828709"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GB" sz="2600" b="1" i="0" u="none" strike="noStrike" kern="1200" cap="none" spc="0" normalizeH="0" baseline="0" noProof="0" dirty="0">
                <a:ln>
                  <a:noFill/>
                </a:ln>
                <a:solidFill>
                  <a:srgbClr val="6B4796"/>
                </a:solidFill>
                <a:effectLst/>
                <a:uLnTx/>
                <a:uFillTx/>
                <a:latin typeface="Arial" panose="020B0604020202020204" pitchFamily="34" charset="0"/>
                <a:ea typeface="+mn-ea"/>
                <a:cs typeface="Arial" panose="020B0604020202020204" pitchFamily="34" charset="0"/>
              </a:rPr>
              <a:t>Certain Colleges</a:t>
            </a:r>
          </a:p>
          <a:p>
            <a:pPr marL="457177" marR="0" lvl="0" indent="-457177" algn="l" defTabSz="1828709"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GB" sz="2600" b="1" i="0" u="none" strike="noStrike" kern="1200" cap="none" spc="0" normalizeH="0" baseline="0" noProof="0" dirty="0">
                <a:ln>
                  <a:noFill/>
                </a:ln>
                <a:solidFill>
                  <a:srgbClr val="4869B3"/>
                </a:solidFill>
                <a:effectLst/>
                <a:uLnTx/>
                <a:uFillTx/>
                <a:latin typeface="Arial" panose="020B0604020202020204" pitchFamily="34" charset="0"/>
                <a:ea typeface="+mn-ea"/>
                <a:cs typeface="Arial" panose="020B0604020202020204" pitchFamily="34" charset="0"/>
              </a:rPr>
              <a:t>Degree Apprenticeships</a:t>
            </a:r>
          </a:p>
          <a:p>
            <a:pPr marL="457177" marR="0" lvl="0" indent="-457177" algn="ctr" defTabSz="1828709"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DBC1652-1228-4E56-B20D-7F1C741963CE}"/>
              </a:ext>
            </a:extLst>
          </p:cNvPr>
          <p:cNvSpPr txBox="1"/>
          <p:nvPr/>
        </p:nvSpPr>
        <p:spPr>
          <a:xfrm>
            <a:off x="3057797" y="5063771"/>
            <a:ext cx="4567895" cy="907941"/>
          </a:xfrm>
          <a:prstGeom prst="rect">
            <a:avLst/>
          </a:prstGeom>
          <a:noFill/>
        </p:spPr>
        <p:txBody>
          <a:bodyPr wrap="square" lIns="45720" tIns="22860" rIns="45720" bIns="2286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1" u="none" strike="noStrike" kern="1200" cap="none" spc="0" normalizeH="0" baseline="0" noProof="0" dirty="0">
                <a:ln>
                  <a:noFill/>
                </a:ln>
                <a:solidFill>
                  <a:srgbClr val="B3025B"/>
                </a:solidFill>
                <a:effectLst/>
                <a:uLnTx/>
                <a:uFillTx/>
                <a:latin typeface="Arial" panose="020B0604020202020204" pitchFamily="34" charset="0"/>
                <a:ea typeface="+mn-ea"/>
                <a:cs typeface="Arial" panose="020B0604020202020204" pitchFamily="34" charset="0"/>
              </a:rPr>
              <a:t>Higher education is there for everyone!</a:t>
            </a:r>
          </a:p>
        </p:txBody>
      </p:sp>
      <p:pic>
        <p:nvPicPr>
          <p:cNvPr id="1026" name="Picture 2" descr="About us | About us | The University of Sheffield">
            <a:extLst>
              <a:ext uri="{FF2B5EF4-FFF2-40B4-BE49-F238E27FC236}">
                <a16:creationId xmlns:a16="http://schemas.microsoft.com/office/drawing/2014/main" id="{96B4D365-C10C-C793-754E-C8291FD0B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0921" y="1117283"/>
            <a:ext cx="2358583" cy="13208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sinesses work with Sheffield College on new apprenticeship – Sheffield  Digital">
            <a:extLst>
              <a:ext uri="{FF2B5EF4-FFF2-40B4-BE49-F238E27FC236}">
                <a16:creationId xmlns:a16="http://schemas.microsoft.com/office/drawing/2014/main" id="{AA0C9CA6-5B11-0DAA-44F5-444539AF6B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8579" y="2789489"/>
            <a:ext cx="2248460" cy="11822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pprenticeship Is Back—And It's About Time">
            <a:extLst>
              <a:ext uri="{FF2B5EF4-FFF2-40B4-BE49-F238E27FC236}">
                <a16:creationId xmlns:a16="http://schemas.microsoft.com/office/drawing/2014/main" id="{89B4993F-2110-C46A-256E-B1D4FFA308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4614" y="4225923"/>
            <a:ext cx="2231196" cy="1484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10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7"/>
          <p:cNvSpPr/>
          <p:nvPr/>
        </p:nvSpPr>
        <p:spPr>
          <a:xfrm>
            <a:off x="2301683" y="4005064"/>
            <a:ext cx="6235220" cy="1058136"/>
          </a:xfrm>
          <a:custGeom>
            <a:avLst/>
            <a:gdLst>
              <a:gd name="connsiteX0" fmla="*/ 0 w 5882054"/>
              <a:gd name="connsiteY0" fmla="*/ 0 h 923192"/>
              <a:gd name="connsiteX1" fmla="*/ 685800 w 5882054"/>
              <a:gd name="connsiteY1" fmla="*/ 351692 h 923192"/>
              <a:gd name="connsiteX2" fmla="*/ 2576146 w 5882054"/>
              <a:gd name="connsiteY2" fmla="*/ 650630 h 923192"/>
              <a:gd name="connsiteX3" fmla="*/ 4906107 w 5882054"/>
              <a:gd name="connsiteY3" fmla="*/ 589084 h 923192"/>
              <a:gd name="connsiteX4" fmla="*/ 5882054 w 5882054"/>
              <a:gd name="connsiteY4" fmla="*/ 923192 h 923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2054" h="923192">
                <a:moveTo>
                  <a:pt x="0" y="0"/>
                </a:moveTo>
                <a:cubicBezTo>
                  <a:pt x="128221" y="121627"/>
                  <a:pt x="256442" y="243254"/>
                  <a:pt x="685800" y="351692"/>
                </a:cubicBezTo>
                <a:cubicBezTo>
                  <a:pt x="1115158" y="460130"/>
                  <a:pt x="1872762" y="611065"/>
                  <a:pt x="2576146" y="650630"/>
                </a:cubicBezTo>
                <a:cubicBezTo>
                  <a:pt x="3279531" y="690195"/>
                  <a:pt x="4355122" y="543657"/>
                  <a:pt x="4906107" y="589084"/>
                </a:cubicBezTo>
                <a:cubicBezTo>
                  <a:pt x="5457092" y="634511"/>
                  <a:pt x="5669573" y="778851"/>
                  <a:pt x="5882054" y="923192"/>
                </a:cubicBezTo>
              </a:path>
            </a:pathLst>
          </a:custGeom>
          <a:no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702"/>
          <a:stretch/>
        </p:blipFill>
        <p:spPr bwMode="auto">
          <a:xfrm>
            <a:off x="5750964" y="1818397"/>
            <a:ext cx="5767387" cy="2898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Group 30"/>
          <p:cNvGrpSpPr/>
          <p:nvPr/>
        </p:nvGrpSpPr>
        <p:grpSpPr>
          <a:xfrm>
            <a:off x="3575721" y="467380"/>
            <a:ext cx="2372845" cy="1463066"/>
            <a:chOff x="3574926" y="467380"/>
            <a:chExt cx="2372845" cy="1463066"/>
          </a:xfrm>
        </p:grpSpPr>
        <p:pic>
          <p:nvPicPr>
            <p:cNvPr id="10" name="Picture 7" descr="\\hallam.shu.ac.uk\fs\SLSStaff\Projects\HEPP\Higher Education Progression Partnership\Marketing &amp; Communications\MASTER FOLDER\Icons\Hepp Icon - HE College - Cyan.jpg"/>
            <p:cNvPicPr>
              <a:picLocks noChangeAspect="1" noChangeArrowheads="1"/>
            </p:cNvPicPr>
            <p:nvPr/>
          </p:nvPicPr>
          <p:blipFill rotWithShape="1">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ackgroundRemoval t="33061" b="71686" l="38462" r="98200"/>
                      </a14:imgEffect>
                    </a14:imgLayer>
                  </a14:imgProps>
                </a:ext>
                <a:ext uri="{28A0092B-C50C-407E-A947-70E740481C1C}">
                  <a14:useLocalDpi xmlns:a14="http://schemas.microsoft.com/office/drawing/2010/main" val="0"/>
                </a:ext>
              </a:extLst>
            </a:blip>
            <a:srcRect l="40166" t="33228" b="25637"/>
            <a:stretch/>
          </p:blipFill>
          <p:spPr bwMode="auto">
            <a:xfrm>
              <a:off x="4078982" y="645692"/>
              <a:ext cx="1868789" cy="128475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574926" y="467380"/>
              <a:ext cx="1326004" cy="369332"/>
            </a:xfrm>
            <a:prstGeom prst="rect">
              <a:avLst/>
            </a:prstGeom>
            <a:noFill/>
          </p:spPr>
          <p:txBody>
            <a:bodyPr vert="horz" wrap="none" rtlCol="0">
              <a:spAutoFit/>
            </a:bodyPr>
            <a:lstStyle/>
            <a:p>
              <a:r>
                <a:rPr lang="en-GB" b="1" dirty="0">
                  <a:solidFill>
                    <a:schemeClr val="bg1">
                      <a:lumMod val="75000"/>
                    </a:schemeClr>
                  </a:solidFill>
                  <a:latin typeface="Arial" panose="020B0604020202020204" pitchFamily="34" charset="0"/>
                  <a:cs typeface="Arial" panose="020B0604020202020204" pitchFamily="34" charset="0"/>
                </a:rPr>
                <a:t>Sixth</a:t>
              </a:r>
              <a:r>
                <a:rPr lang="en-GB" b="1" dirty="0">
                  <a:latin typeface="Arial" panose="020B0604020202020204" pitchFamily="34" charset="0"/>
                  <a:cs typeface="Arial" panose="020B0604020202020204" pitchFamily="34" charset="0"/>
                </a:rPr>
                <a:t> </a:t>
              </a:r>
              <a:r>
                <a:rPr lang="en-GB" b="1" dirty="0">
                  <a:solidFill>
                    <a:schemeClr val="bg1">
                      <a:lumMod val="75000"/>
                    </a:schemeClr>
                  </a:solidFill>
                  <a:latin typeface="Arial" panose="020B0604020202020204" pitchFamily="34" charset="0"/>
                  <a:cs typeface="Arial" panose="020B0604020202020204" pitchFamily="34" charset="0"/>
                </a:rPr>
                <a:t>form</a:t>
              </a:r>
            </a:p>
          </p:txBody>
        </p:sp>
      </p:grpSp>
      <p:grpSp>
        <p:nvGrpSpPr>
          <p:cNvPr id="32" name="Group 31"/>
          <p:cNvGrpSpPr/>
          <p:nvPr/>
        </p:nvGrpSpPr>
        <p:grpSpPr>
          <a:xfrm>
            <a:off x="4079777" y="2683545"/>
            <a:ext cx="2529899" cy="1609553"/>
            <a:chOff x="4078982" y="2683542"/>
            <a:chExt cx="2529899" cy="1609553"/>
          </a:xfrm>
        </p:grpSpPr>
        <p:pic>
          <p:nvPicPr>
            <p:cNvPr id="9" name="Picture 7" descr="\\hallam.shu.ac.uk\fs\SLSStaff\Projects\HEPP\Higher Education Progression Partnership\Marketing &amp; Communications\MASTER FOLDER\Icons\Hepp Icon - HE College - Cyan.jpg"/>
            <p:cNvPicPr>
              <a:picLocks noChangeAspect="1" noChangeArrowheads="1"/>
            </p:cNvPicPr>
            <p:nvPr/>
          </p:nvPicPr>
          <p:blipFill rotWithShape="1">
            <a:blip r:embed="rId6" cstate="print">
              <a:duotone>
                <a:schemeClr val="bg2">
                  <a:shade val="45000"/>
                  <a:satMod val="135000"/>
                </a:schemeClr>
                <a:prstClr val="white"/>
              </a:duotone>
              <a:extLst>
                <a:ext uri="{BEBA8EAE-BF5A-486C-A8C5-ECC9F3942E4B}">
                  <a14:imgProps xmlns:a14="http://schemas.microsoft.com/office/drawing/2010/main">
                    <a14:imgLayer r:embed="rId5">
                      <a14:imgEffect>
                        <a14:backgroundRemoval t="6547" b="90507" l="0" r="100000">
                          <a14:foregroundMark x1="39935" y1="18167" x2="12111" y2="25696"/>
                          <a14:foregroundMark x1="12766" y1="29787" x2="43372" y2="26350"/>
                          <a14:foregroundMark x1="47136" y1="33879" x2="11457" y2="36661"/>
                          <a14:foregroundMark x1="79051" y1="42717" x2="59247" y2="65139"/>
                          <a14:backgroundMark x1="22259" y1="52373" x2="25368" y2="52046"/>
                          <a14:backgroundMark x1="20622" y1="52537" x2="21768" y2="52373"/>
                          <a14:backgroundMark x1="20786" y1="59247" x2="31097" y2="58920"/>
                          <a14:backgroundMark x1="31588" y1="65630" x2="22586" y2="65466"/>
                          <a14:backgroundMark x1="30769" y1="71849" x2="18003" y2="72504"/>
                          <a14:backgroundMark x1="18167" y1="79705" x2="32897" y2="78396"/>
                          <a14:backgroundMark x1="30115" y1="40589" x2="21277" y2="41571"/>
                          <a14:backgroundMark x1="28478" y1="42717" x2="23732" y2="45990"/>
                          <a14:backgroundMark x1="27169" y1="43535" x2="29787" y2="48282"/>
                        </a14:backgroundRemoval>
                      </a14:imgEffect>
                    </a14:imgLayer>
                  </a14:imgProps>
                </a:ext>
                <a:ext uri="{28A0092B-C50C-407E-A947-70E740481C1C}">
                  <a14:useLocalDpi xmlns:a14="http://schemas.microsoft.com/office/drawing/2010/main" val="0"/>
                </a:ext>
              </a:extLst>
            </a:blip>
            <a:srcRect r="45122" b="54792"/>
            <a:stretch/>
          </p:blipFill>
          <p:spPr bwMode="auto">
            <a:xfrm>
              <a:off x="4655046" y="2683542"/>
              <a:ext cx="1953835" cy="160955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078982" y="2749967"/>
              <a:ext cx="1018227" cy="369332"/>
            </a:xfrm>
            <a:prstGeom prst="rect">
              <a:avLst/>
            </a:prstGeom>
            <a:noFill/>
          </p:spPr>
          <p:txBody>
            <a:bodyPr vert="horz" wrap="none" rtlCol="0">
              <a:spAutoFit/>
            </a:bodyPr>
            <a:lstStyle/>
            <a:p>
              <a:r>
                <a:rPr lang="en-GB" b="1" dirty="0">
                  <a:solidFill>
                    <a:schemeClr val="bg1">
                      <a:lumMod val="75000"/>
                    </a:schemeClr>
                  </a:solidFill>
                  <a:latin typeface="Arial" panose="020B0604020202020204" pitchFamily="34" charset="0"/>
                  <a:cs typeface="Arial" panose="020B0604020202020204" pitchFamily="34" charset="0"/>
                </a:rPr>
                <a:t>College</a:t>
              </a:r>
            </a:p>
          </p:txBody>
        </p:sp>
      </p:grpSp>
      <p:grpSp>
        <p:nvGrpSpPr>
          <p:cNvPr id="35" name="Group 34"/>
          <p:cNvGrpSpPr/>
          <p:nvPr/>
        </p:nvGrpSpPr>
        <p:grpSpPr>
          <a:xfrm>
            <a:off x="413516" y="2132856"/>
            <a:ext cx="2586140" cy="2075566"/>
            <a:chOff x="412722" y="2132856"/>
            <a:chExt cx="2586140" cy="2075566"/>
          </a:xfrm>
        </p:grpSpPr>
        <p:grpSp>
          <p:nvGrpSpPr>
            <p:cNvPr id="8" name="Group 7"/>
            <p:cNvGrpSpPr/>
            <p:nvPr/>
          </p:nvGrpSpPr>
          <p:grpSpPr>
            <a:xfrm>
              <a:off x="889776" y="2132856"/>
              <a:ext cx="2109086" cy="2075566"/>
              <a:chOff x="6088081" y="1772816"/>
              <a:chExt cx="3627245" cy="3569597"/>
            </a:xfrm>
          </p:grpSpPr>
          <p:pic>
            <p:nvPicPr>
              <p:cNvPr id="6" name="Picture 6" descr="\\hallam.shu.ac.uk\fs\SLSStaff\Projects\HEPP\Higher Education Progression Partnership\Marketing &amp; Communications\MASTER FOLDER\Icons\Hepp Icon - Lecture Presentation - Steel.jpg"/>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ackgroundRemoval t="2946" b="96890" l="2128" r="96890">
                            <a14:foregroundMark x1="74141" y1="24223" x2="75450" y2="90507"/>
                          </a14:backgroundRemoval>
                        </a14:imgEffect>
                      </a14:imgLayer>
                    </a14:imgProps>
                  </a:ext>
                  <a:ext uri="{28A0092B-C50C-407E-A947-70E740481C1C}">
                    <a14:useLocalDpi xmlns:a14="http://schemas.microsoft.com/office/drawing/2010/main" val="0"/>
                  </a:ext>
                </a:extLst>
              </a:blip>
              <a:srcRect/>
              <a:stretch>
                <a:fillRect/>
              </a:stretch>
            </p:blipFill>
            <p:spPr bwMode="auto">
              <a:xfrm>
                <a:off x="7175326" y="1772816"/>
                <a:ext cx="254000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allam.shu.ac.uk\fs\SLSStaff\Projects\HEPP\Higher Education Progression Partnership\Marketing &amp; Communications\MASTER FOLDER\Icons\Hepp Icon - Crowd - Steel.jpg"/>
              <p:cNvPicPr>
                <a:picLocks noChangeAspect="1" noChangeArrowheads="1"/>
              </p:cNvPicPr>
              <p:nvPr/>
            </p:nvPicPr>
            <p:blipFill rotWithShape="1">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ackgroundRemoval t="5074" b="91326" l="655" r="98691">
                            <a14:foregroundMark x1="50736" y1="49264" x2="51882" y2="85270"/>
                          </a14:backgroundRemoval>
                        </a14:imgEffect>
                      </a14:imgLayer>
                    </a14:imgProps>
                  </a:ext>
                  <a:ext uri="{28A0092B-C50C-407E-A947-70E740481C1C}">
                    <a14:useLocalDpi xmlns:a14="http://schemas.microsoft.com/office/drawing/2010/main" val="0"/>
                  </a:ext>
                </a:extLst>
              </a:blip>
              <a:srcRect t="7476" r="1805"/>
              <a:stretch/>
            </p:blipFill>
            <p:spPr bwMode="auto">
              <a:xfrm>
                <a:off x="6088081" y="3140968"/>
                <a:ext cx="2336350" cy="2201445"/>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412722" y="2228235"/>
              <a:ext cx="954107" cy="369332"/>
            </a:xfrm>
            <a:prstGeom prst="rect">
              <a:avLst/>
            </a:prstGeom>
            <a:noFill/>
          </p:spPr>
          <p:txBody>
            <a:bodyPr vert="horz" wrap="none" rtlCol="0">
              <a:spAutoFit/>
            </a:bodyPr>
            <a:lstStyle/>
            <a:p>
              <a:r>
                <a:rPr lang="en-GB" b="1" dirty="0">
                  <a:solidFill>
                    <a:schemeClr val="bg1">
                      <a:lumMod val="75000"/>
                    </a:schemeClr>
                  </a:solidFill>
                  <a:latin typeface="Arial" panose="020B0604020202020204" pitchFamily="34" charset="0"/>
                  <a:cs typeface="Arial" panose="020B0604020202020204" pitchFamily="34" charset="0"/>
                </a:rPr>
                <a:t>School</a:t>
              </a:r>
            </a:p>
          </p:txBody>
        </p:sp>
      </p:grpSp>
      <p:sp>
        <p:nvSpPr>
          <p:cNvPr id="37" name="Freeform 36"/>
          <p:cNvSpPr/>
          <p:nvPr/>
        </p:nvSpPr>
        <p:spPr>
          <a:xfrm>
            <a:off x="1636165" y="1213341"/>
            <a:ext cx="2013439" cy="879231"/>
          </a:xfrm>
          <a:custGeom>
            <a:avLst/>
            <a:gdLst>
              <a:gd name="connsiteX0" fmla="*/ 0 w 2013439"/>
              <a:gd name="connsiteY0" fmla="*/ 879231 h 879231"/>
              <a:gd name="connsiteX1" fmla="*/ 545123 w 2013439"/>
              <a:gd name="connsiteY1" fmla="*/ 175847 h 879231"/>
              <a:gd name="connsiteX2" fmla="*/ 2013439 w 2013439"/>
              <a:gd name="connsiteY2" fmla="*/ 0 h 879231"/>
            </a:gdLst>
            <a:ahLst/>
            <a:cxnLst>
              <a:cxn ang="0">
                <a:pos x="connsiteX0" y="connsiteY0"/>
              </a:cxn>
              <a:cxn ang="0">
                <a:pos x="connsiteX1" y="connsiteY1"/>
              </a:cxn>
              <a:cxn ang="0">
                <a:pos x="connsiteX2" y="connsiteY2"/>
              </a:cxn>
            </a:cxnLst>
            <a:rect l="l" t="t" r="r" b="b"/>
            <a:pathLst>
              <a:path w="2013439" h="879231">
                <a:moveTo>
                  <a:pt x="0" y="879231"/>
                </a:moveTo>
                <a:cubicBezTo>
                  <a:pt x="104775" y="600808"/>
                  <a:pt x="209550" y="322385"/>
                  <a:pt x="545123" y="175847"/>
                </a:cubicBezTo>
                <a:cubicBezTo>
                  <a:pt x="880696" y="29309"/>
                  <a:pt x="1447067" y="14654"/>
                  <a:pt x="2013439" y="0"/>
                </a:cubicBezTo>
              </a:path>
            </a:pathLst>
          </a:custGeom>
          <a:noFill/>
          <a:ln w="3810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eeform 1"/>
          <p:cNvSpPr/>
          <p:nvPr/>
        </p:nvSpPr>
        <p:spPr>
          <a:xfrm>
            <a:off x="1364090" y="4246685"/>
            <a:ext cx="412750" cy="1151792"/>
          </a:xfrm>
          <a:custGeom>
            <a:avLst/>
            <a:gdLst>
              <a:gd name="connsiteX0" fmla="*/ 412750 w 412750"/>
              <a:gd name="connsiteY0" fmla="*/ 1151792 h 1151792"/>
              <a:gd name="connsiteX1" fmla="*/ 34681 w 412750"/>
              <a:gd name="connsiteY1" fmla="*/ 720969 h 1151792"/>
              <a:gd name="connsiteX2" fmla="*/ 17096 w 412750"/>
              <a:gd name="connsiteY2" fmla="*/ 0 h 1151792"/>
              <a:gd name="connsiteX3" fmla="*/ 17096 w 412750"/>
              <a:gd name="connsiteY3" fmla="*/ 0 h 1151792"/>
              <a:gd name="connsiteX4" fmla="*/ 17096 w 412750"/>
              <a:gd name="connsiteY4" fmla="*/ 0 h 1151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750" h="1151792">
                <a:moveTo>
                  <a:pt x="412750" y="1151792"/>
                </a:moveTo>
                <a:cubicBezTo>
                  <a:pt x="256686" y="1032363"/>
                  <a:pt x="100623" y="912934"/>
                  <a:pt x="34681" y="720969"/>
                </a:cubicBezTo>
                <a:cubicBezTo>
                  <a:pt x="-31261" y="529004"/>
                  <a:pt x="17096" y="0"/>
                  <a:pt x="17096" y="0"/>
                </a:cubicBezTo>
                <a:lnTo>
                  <a:pt x="17096" y="0"/>
                </a:lnTo>
                <a:lnTo>
                  <a:pt x="17096" y="0"/>
                </a:lnTo>
              </a:path>
            </a:pathLst>
          </a:custGeom>
          <a:noFill/>
          <a:ln w="3810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2726411" y="3798280"/>
            <a:ext cx="1740877" cy="140775"/>
          </a:xfrm>
          <a:custGeom>
            <a:avLst/>
            <a:gdLst>
              <a:gd name="connsiteX0" fmla="*/ 0 w 1740877"/>
              <a:gd name="connsiteY0" fmla="*/ 17585 h 140775"/>
              <a:gd name="connsiteX1" fmla="*/ 1019908 w 1740877"/>
              <a:gd name="connsiteY1" fmla="*/ 140677 h 140775"/>
              <a:gd name="connsiteX2" fmla="*/ 1740877 w 1740877"/>
              <a:gd name="connsiteY2" fmla="*/ 0 h 140775"/>
            </a:gdLst>
            <a:ahLst/>
            <a:cxnLst>
              <a:cxn ang="0">
                <a:pos x="connsiteX0" y="connsiteY0"/>
              </a:cxn>
              <a:cxn ang="0">
                <a:pos x="connsiteX1" y="connsiteY1"/>
              </a:cxn>
              <a:cxn ang="0">
                <a:pos x="connsiteX2" y="connsiteY2"/>
              </a:cxn>
            </a:cxnLst>
            <a:rect l="l" t="t" r="r" b="b"/>
            <a:pathLst>
              <a:path w="1740877" h="140775">
                <a:moveTo>
                  <a:pt x="0" y="17585"/>
                </a:moveTo>
                <a:cubicBezTo>
                  <a:pt x="364881" y="80596"/>
                  <a:pt x="729762" y="143608"/>
                  <a:pt x="1019908" y="140677"/>
                </a:cubicBezTo>
                <a:cubicBezTo>
                  <a:pt x="1310054" y="137746"/>
                  <a:pt x="1525465" y="68873"/>
                  <a:pt x="1740877" y="0"/>
                </a:cubicBezTo>
              </a:path>
            </a:pathLst>
          </a:custGeom>
          <a:noFill/>
          <a:ln w="3810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rot="1276186" flipV="1">
            <a:off x="6737639" y="3686253"/>
            <a:ext cx="2379305" cy="479655"/>
          </a:xfrm>
          <a:custGeom>
            <a:avLst/>
            <a:gdLst>
              <a:gd name="connsiteX0" fmla="*/ 0 w 1740877"/>
              <a:gd name="connsiteY0" fmla="*/ 17585 h 140775"/>
              <a:gd name="connsiteX1" fmla="*/ 1019908 w 1740877"/>
              <a:gd name="connsiteY1" fmla="*/ 140677 h 140775"/>
              <a:gd name="connsiteX2" fmla="*/ 1740877 w 1740877"/>
              <a:gd name="connsiteY2" fmla="*/ 0 h 140775"/>
            </a:gdLst>
            <a:ahLst/>
            <a:cxnLst>
              <a:cxn ang="0">
                <a:pos x="connsiteX0" y="connsiteY0"/>
              </a:cxn>
              <a:cxn ang="0">
                <a:pos x="connsiteX1" y="connsiteY1"/>
              </a:cxn>
              <a:cxn ang="0">
                <a:pos x="connsiteX2" y="connsiteY2"/>
              </a:cxn>
            </a:cxnLst>
            <a:rect l="l" t="t" r="r" b="b"/>
            <a:pathLst>
              <a:path w="1740877" h="140775">
                <a:moveTo>
                  <a:pt x="0" y="17585"/>
                </a:moveTo>
                <a:cubicBezTo>
                  <a:pt x="364881" y="80596"/>
                  <a:pt x="729762" y="143608"/>
                  <a:pt x="1019908" y="140677"/>
                </a:cubicBezTo>
                <a:cubicBezTo>
                  <a:pt x="1310054" y="137746"/>
                  <a:pt x="1525465" y="68873"/>
                  <a:pt x="1740877" y="0"/>
                </a:cubicBezTo>
              </a:path>
            </a:pathLst>
          </a:custGeom>
          <a:no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rot="20129033">
            <a:off x="6733416" y="2957780"/>
            <a:ext cx="2580740" cy="519448"/>
          </a:xfrm>
          <a:custGeom>
            <a:avLst/>
            <a:gdLst>
              <a:gd name="connsiteX0" fmla="*/ 0 w 1740877"/>
              <a:gd name="connsiteY0" fmla="*/ 17585 h 140775"/>
              <a:gd name="connsiteX1" fmla="*/ 1019908 w 1740877"/>
              <a:gd name="connsiteY1" fmla="*/ 140677 h 140775"/>
              <a:gd name="connsiteX2" fmla="*/ 1740877 w 1740877"/>
              <a:gd name="connsiteY2" fmla="*/ 0 h 140775"/>
              <a:gd name="connsiteX0" fmla="*/ 0 w 1708391"/>
              <a:gd name="connsiteY0" fmla="*/ 0 h 144038"/>
              <a:gd name="connsiteX1" fmla="*/ 987422 w 1708391"/>
              <a:gd name="connsiteY1" fmla="*/ 143964 h 144038"/>
              <a:gd name="connsiteX2" fmla="*/ 1708391 w 1708391"/>
              <a:gd name="connsiteY2" fmla="*/ 3287 h 144038"/>
              <a:gd name="connsiteX0" fmla="*/ 0 w 1708391"/>
              <a:gd name="connsiteY0" fmla="*/ 0 h 126068"/>
              <a:gd name="connsiteX1" fmla="*/ 1022845 w 1708391"/>
              <a:gd name="connsiteY1" fmla="*/ 125974 h 126068"/>
              <a:gd name="connsiteX2" fmla="*/ 1708391 w 1708391"/>
              <a:gd name="connsiteY2" fmla="*/ 3287 h 126068"/>
            </a:gdLst>
            <a:ahLst/>
            <a:cxnLst>
              <a:cxn ang="0">
                <a:pos x="connsiteX0" y="connsiteY0"/>
              </a:cxn>
              <a:cxn ang="0">
                <a:pos x="connsiteX1" y="connsiteY1"/>
              </a:cxn>
              <a:cxn ang="0">
                <a:pos x="connsiteX2" y="connsiteY2"/>
              </a:cxn>
            </a:cxnLst>
            <a:rect l="l" t="t" r="r" b="b"/>
            <a:pathLst>
              <a:path w="1708391" h="126068">
                <a:moveTo>
                  <a:pt x="0" y="0"/>
                </a:moveTo>
                <a:cubicBezTo>
                  <a:pt x="364881" y="63011"/>
                  <a:pt x="732699" y="128905"/>
                  <a:pt x="1022845" y="125974"/>
                </a:cubicBezTo>
                <a:cubicBezTo>
                  <a:pt x="1312991" y="123043"/>
                  <a:pt x="1492979" y="72160"/>
                  <a:pt x="1708391" y="3287"/>
                </a:cubicBezTo>
              </a:path>
            </a:pathLst>
          </a:custGeom>
          <a:noFill/>
          <a:ln w="3810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a:off x="9480376" y="2516270"/>
            <a:ext cx="0" cy="2280885"/>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66929"/>
          <a:stretch/>
        </p:blipFill>
        <p:spPr bwMode="auto">
          <a:xfrm>
            <a:off x="5759758" y="299850"/>
            <a:ext cx="5767387" cy="1467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Freeform 28"/>
          <p:cNvSpPr/>
          <p:nvPr/>
        </p:nvSpPr>
        <p:spPr>
          <a:xfrm rot="11816079" flipH="1">
            <a:off x="6000834" y="1321535"/>
            <a:ext cx="2542666" cy="333186"/>
          </a:xfrm>
          <a:custGeom>
            <a:avLst/>
            <a:gdLst>
              <a:gd name="connsiteX0" fmla="*/ 0 w 1740877"/>
              <a:gd name="connsiteY0" fmla="*/ 17585 h 140775"/>
              <a:gd name="connsiteX1" fmla="*/ 1019908 w 1740877"/>
              <a:gd name="connsiteY1" fmla="*/ 140677 h 140775"/>
              <a:gd name="connsiteX2" fmla="*/ 1740877 w 1740877"/>
              <a:gd name="connsiteY2" fmla="*/ 0 h 140775"/>
              <a:gd name="connsiteX0" fmla="*/ 0 w 1710057"/>
              <a:gd name="connsiteY0" fmla="*/ 0 h 123190"/>
              <a:gd name="connsiteX1" fmla="*/ 1019908 w 1710057"/>
              <a:gd name="connsiteY1" fmla="*/ 123092 h 123190"/>
              <a:gd name="connsiteX2" fmla="*/ 1710057 w 1710057"/>
              <a:gd name="connsiteY2" fmla="*/ 64967 h 123190"/>
              <a:gd name="connsiteX0" fmla="*/ 0 w 1710057"/>
              <a:gd name="connsiteY0" fmla="*/ 0 h 149950"/>
              <a:gd name="connsiteX1" fmla="*/ 1026611 w 1710057"/>
              <a:gd name="connsiteY1" fmla="*/ 149881 h 149950"/>
              <a:gd name="connsiteX2" fmla="*/ 1710057 w 1710057"/>
              <a:gd name="connsiteY2" fmla="*/ 64967 h 149950"/>
              <a:gd name="connsiteX0" fmla="*/ 0 w 1727197"/>
              <a:gd name="connsiteY0" fmla="*/ 0 h 153487"/>
              <a:gd name="connsiteX1" fmla="*/ 1043751 w 1727197"/>
              <a:gd name="connsiteY1" fmla="*/ 153420 h 153487"/>
              <a:gd name="connsiteX2" fmla="*/ 1727197 w 1727197"/>
              <a:gd name="connsiteY2" fmla="*/ 68506 h 153487"/>
              <a:gd name="connsiteX0" fmla="*/ 0 w 1727197"/>
              <a:gd name="connsiteY0" fmla="*/ 0 h 153495"/>
              <a:gd name="connsiteX1" fmla="*/ 1043751 w 1727197"/>
              <a:gd name="connsiteY1" fmla="*/ 153420 h 153495"/>
              <a:gd name="connsiteX2" fmla="*/ 1727197 w 1727197"/>
              <a:gd name="connsiteY2" fmla="*/ 68506 h 153495"/>
            </a:gdLst>
            <a:ahLst/>
            <a:cxnLst>
              <a:cxn ang="0">
                <a:pos x="connsiteX0" y="connsiteY0"/>
              </a:cxn>
              <a:cxn ang="0">
                <a:pos x="connsiteX1" y="connsiteY1"/>
              </a:cxn>
              <a:cxn ang="0">
                <a:pos x="connsiteX2" y="connsiteY2"/>
              </a:cxn>
            </a:cxnLst>
            <a:rect l="l" t="t" r="r" b="b"/>
            <a:pathLst>
              <a:path w="1727197" h="153495">
                <a:moveTo>
                  <a:pt x="0" y="0"/>
                </a:moveTo>
                <a:cubicBezTo>
                  <a:pt x="353949" y="73456"/>
                  <a:pt x="753605" y="156351"/>
                  <a:pt x="1043751" y="153420"/>
                </a:cubicBezTo>
                <a:cubicBezTo>
                  <a:pt x="1333897" y="150489"/>
                  <a:pt x="1511785" y="137379"/>
                  <a:pt x="1727197" y="68506"/>
                </a:cubicBezTo>
              </a:path>
            </a:pathLst>
          </a:custGeom>
          <a:noFill/>
          <a:ln w="3810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3" descr="\\hallam.shu.ac.uk\fs\SLSStaff\Projects\HEPP\Higher Education Progression Partnership\Marketing &amp; Communications\MASTER FOLDER\Icons\Hepp Icon - University - Pink.jpg"/>
          <p:cNvPicPr>
            <a:picLocks noChangeAspect="1" noChangeArrowheads="1"/>
          </p:cNvPicPr>
          <p:nvPr/>
        </p:nvPicPr>
        <p:blipFill>
          <a:blip r:embed="rId11" cstate="print">
            <a:duotone>
              <a:schemeClr val="bg2">
                <a:shade val="45000"/>
                <a:satMod val="135000"/>
              </a:schemeClr>
              <a:prstClr val="white"/>
            </a:duotone>
            <a:extLst>
              <a:ext uri="{BEBA8EAE-BF5A-486C-A8C5-ECC9F3942E4B}">
                <a14:imgProps xmlns:a14="http://schemas.microsoft.com/office/drawing/2010/main">
                  <a14:imgLayer r:embed="rId12">
                    <a14:imgEffect>
                      <a14:backgroundRemoval t="9984" b="89853" l="164" r="98036">
                        <a14:foregroundMark x1="17185" y1="57774" x2="87398" y2="55319"/>
                      </a14:backgroundRemoval>
                    </a14:imgEffect>
                  </a14:imgLayer>
                </a14:imgProps>
              </a:ext>
              <a:ext uri="{28A0092B-C50C-407E-A947-70E740481C1C}">
                <a14:useLocalDpi xmlns:a14="http://schemas.microsoft.com/office/drawing/2010/main" val="0"/>
              </a:ext>
            </a:extLst>
          </a:blip>
          <a:srcRect/>
          <a:stretch>
            <a:fillRect/>
          </a:stretch>
        </p:blipFill>
        <p:spPr bwMode="auto">
          <a:xfrm>
            <a:off x="8560181" y="764705"/>
            <a:ext cx="1912895" cy="191289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485279" y="705144"/>
            <a:ext cx="3275256" cy="369332"/>
          </a:xfrm>
          <a:prstGeom prst="rect">
            <a:avLst/>
          </a:prstGeom>
          <a:noFill/>
        </p:spPr>
        <p:txBody>
          <a:bodyPr vert="horz" wrap="none" rtlCol="0">
            <a:spAutoFit/>
          </a:bodyPr>
          <a:lstStyle/>
          <a:p>
            <a:r>
              <a:rPr lang="en-GB" b="1" dirty="0">
                <a:solidFill>
                  <a:schemeClr val="bg1">
                    <a:lumMod val="75000"/>
                  </a:schemeClr>
                </a:solidFill>
                <a:latin typeface="Arial" panose="020B0604020202020204" pitchFamily="34" charset="0"/>
                <a:cs typeface="Arial" panose="020B0604020202020204" pitchFamily="34" charset="0"/>
              </a:rPr>
              <a:t>Higher Education Institution</a:t>
            </a:r>
          </a:p>
        </p:txBody>
      </p:sp>
      <p:sp>
        <p:nvSpPr>
          <p:cNvPr id="36" name="Rounded Rectangle 35"/>
          <p:cNvSpPr/>
          <p:nvPr/>
        </p:nvSpPr>
        <p:spPr>
          <a:xfrm>
            <a:off x="3386699" y="2335740"/>
            <a:ext cx="4176464" cy="3678699"/>
          </a:xfrm>
          <a:prstGeom prst="roundRect">
            <a:avLst/>
          </a:prstGeom>
          <a:solidFill>
            <a:srgbClr val="6B4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latin typeface="Arial" panose="020B0604020202020204" pitchFamily="34" charset="0"/>
                <a:cs typeface="Arial" panose="020B0604020202020204" pitchFamily="34" charset="0"/>
              </a:rPr>
              <a:t>Work</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Some jobs require a degree</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Can also work and study simultaneously by doing an apprenticeship (Advanced, Higher or Degree)</a:t>
            </a:r>
          </a:p>
        </p:txBody>
      </p:sp>
      <p:pic>
        <p:nvPicPr>
          <p:cNvPr id="38" name="Picture 4" descr="Walk to school clipart 7 » Clipart Station"/>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10000" b="90000" l="10000" r="90000">
                        <a14:foregroundMark x1="29239" y1="23913" x2="28288" y2="46000"/>
                        <a14:foregroundMark x1="18542" y1="46261" x2="22821" y2="66522"/>
                        <a14:foregroundMark x1="26783" y1="48696" x2="27575" y2="63217"/>
                        <a14:foregroundMark x1="27734" y1="53478" x2="31379" y2="59913"/>
                        <a14:foregroundMark x1="30032" y1="53565" x2="31537" y2="64957"/>
                        <a14:foregroundMark x1="35182" y1="25478" x2="36133" y2="38087"/>
                        <a14:foregroundMark x1="26070" y1="79652" x2="23851" y2="80696"/>
                        <a14:foregroundMark x1="20444" y1="83565" x2="20761" y2="89304"/>
                        <a14:foregroundMark x1="35658" y1="58087" x2="37718" y2="63652"/>
                        <a14:foregroundMark x1="39223" y1="68000" x2="40095" y2="70348"/>
                        <a14:foregroundMark x1="14659" y1="65652" x2="12758" y2="67913"/>
                        <a14:foregroundMark x1="27338" y1="67478" x2="33439" y2="78957"/>
                        <a14:foregroundMark x1="39937" y1="82696" x2="44929" y2="79565"/>
                        <a14:foregroundMark x1="10618" y1="66957" x2="11252" y2="66957"/>
                        <a14:foregroundMark x1="70206" y1="40609" x2="70523" y2="43043"/>
                        <a14:foregroundMark x1="69889" y1="49826" x2="74802" y2="55913"/>
                        <a14:foregroundMark x1="74564" y1="73217" x2="74881" y2="76783"/>
                        <a14:foregroundMark x1="75277" y1="80087" x2="75674" y2="85739"/>
                        <a14:foregroundMark x1="69255" y1="74522" x2="67829" y2="77130"/>
                        <a14:foregroundMark x1="66165" y1="77565" x2="61173" y2="78870"/>
                        <a14:foregroundMark x1="60777" y1="80261" x2="59826" y2="87391"/>
                        <a14:foregroundMark x1="76307" y1="77043" x2="76307" y2="79130"/>
                        <a14:foregroundMark x1="19493" y1="34435" x2="19731" y2="36000"/>
                        <a14:foregroundMark x1="25674" y1="39826" x2="26149" y2="41304"/>
                        <a14:foregroundMark x1="24723" y1="37652" x2="25198" y2="38696"/>
                        <a14:foregroundMark x1="13629" y1="62174" x2="13471" y2="60174"/>
                        <a14:foregroundMark x1="65214" y1="53217" x2="61094" y2="42957"/>
                        <a14:foregroundMark x1="58716" y1="42783" x2="58558" y2="44957"/>
                        <a14:backgroundMark x1="28922" y1="76435" x2="30269" y2="78522"/>
                        <a14:backgroundMark x1="34231" y1="59043" x2="34231" y2="59043"/>
                      </a14:backgroundRemoval>
                    </a14:imgEffect>
                  </a14:imgLayer>
                </a14:imgProps>
              </a:ext>
              <a:ext uri="{28A0092B-C50C-407E-A947-70E740481C1C}">
                <a14:useLocalDpi xmlns:a14="http://schemas.microsoft.com/office/drawing/2010/main" val="0"/>
              </a:ext>
            </a:extLst>
          </a:blip>
          <a:srcRect r="50000"/>
          <a:stretch/>
        </p:blipFill>
        <p:spPr bwMode="auto">
          <a:xfrm>
            <a:off x="8328250" y="1441308"/>
            <a:ext cx="1019751" cy="177167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Walk to school clipart 7 » Clipart Station"/>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10000" b="90000" l="10000" r="90000">
                        <a14:foregroundMark x1="29239" y1="23913" x2="28288" y2="46000"/>
                        <a14:foregroundMark x1="18542" y1="46261" x2="22821" y2="66522"/>
                        <a14:foregroundMark x1="26783" y1="48696" x2="27575" y2="63217"/>
                        <a14:foregroundMark x1="27734" y1="53478" x2="31379" y2="59913"/>
                        <a14:foregroundMark x1="30032" y1="53565" x2="31537" y2="64957"/>
                        <a14:foregroundMark x1="35182" y1="25478" x2="36133" y2="38087"/>
                        <a14:foregroundMark x1="26070" y1="79652" x2="23851" y2="80696"/>
                        <a14:foregroundMark x1="20444" y1="83565" x2="20761" y2="89304"/>
                        <a14:foregroundMark x1="35658" y1="58087" x2="37718" y2="63652"/>
                        <a14:foregroundMark x1="39223" y1="68000" x2="40095" y2="70348"/>
                        <a14:foregroundMark x1="14659" y1="65652" x2="12758" y2="67913"/>
                        <a14:foregroundMark x1="27338" y1="67478" x2="33439" y2="78957"/>
                        <a14:foregroundMark x1="39937" y1="82696" x2="44929" y2="79565"/>
                        <a14:foregroundMark x1="10618" y1="66957" x2="11252" y2="66957"/>
                        <a14:foregroundMark x1="70206" y1="40609" x2="70523" y2="43043"/>
                        <a14:foregroundMark x1="69889" y1="49826" x2="74802" y2="55913"/>
                        <a14:foregroundMark x1="74564" y1="73217" x2="74881" y2="76783"/>
                        <a14:foregroundMark x1="75277" y1="80087" x2="75674" y2="85739"/>
                        <a14:foregroundMark x1="69255" y1="74522" x2="67829" y2="77130"/>
                        <a14:foregroundMark x1="66165" y1="77565" x2="61173" y2="78870"/>
                        <a14:foregroundMark x1="60777" y1="80261" x2="59826" y2="87391"/>
                        <a14:foregroundMark x1="76307" y1="77043" x2="76307" y2="79130"/>
                        <a14:foregroundMark x1="19493" y1="34435" x2="19731" y2="36000"/>
                        <a14:foregroundMark x1="25674" y1="39826" x2="26149" y2="41304"/>
                        <a14:foregroundMark x1="24723" y1="37652" x2="25198" y2="38696"/>
                        <a14:foregroundMark x1="13629" y1="62174" x2="13471" y2="60174"/>
                        <a14:foregroundMark x1="65214" y1="53217" x2="61094" y2="42957"/>
                        <a14:foregroundMark x1="58716" y1="42783" x2="58558" y2="44957"/>
                        <a14:backgroundMark x1="28922" y1="76435" x2="30269" y2="78522"/>
                        <a14:backgroundMark x1="34231" y1="59043" x2="34231" y2="59043"/>
                      </a14:backgroundRemoval>
                    </a14:imgEffect>
                  </a14:imgLayer>
                </a14:imgProps>
              </a:ext>
              <a:ext uri="{28A0092B-C50C-407E-A947-70E740481C1C}">
                <a14:useLocalDpi xmlns:a14="http://schemas.microsoft.com/office/drawing/2010/main" val="0"/>
              </a:ext>
            </a:extLst>
          </a:blip>
          <a:srcRect l="49648" r="7012"/>
          <a:stretch/>
        </p:blipFill>
        <p:spPr bwMode="auto">
          <a:xfrm>
            <a:off x="9278460" y="1412779"/>
            <a:ext cx="883920" cy="17716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D3784D3-6DA6-499D-AFB4-8F823881D109}"/>
              </a:ext>
            </a:extLst>
          </p:cNvPr>
          <p:cNvSpPr txBox="1"/>
          <p:nvPr/>
        </p:nvSpPr>
        <p:spPr>
          <a:xfrm>
            <a:off x="8805302" y="4878534"/>
            <a:ext cx="1350148"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Work</a:t>
            </a:r>
          </a:p>
        </p:txBody>
      </p:sp>
    </p:spTree>
    <p:extLst>
      <p:ext uri="{BB962C8B-B14F-4D97-AF65-F5344CB8AC3E}">
        <p14:creationId xmlns:p14="http://schemas.microsoft.com/office/powerpoint/2010/main" val="421202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1026"/>
                                        </p:tgtEl>
                                        <p:attrNameLst>
                                          <p:attrName>style.visibility</p:attrName>
                                        </p:attrNameLst>
                                      </p:cBhvr>
                                      <p:to>
                                        <p:strVal val="visible"/>
                                      </p:to>
                                    </p:set>
                                    <p:animEffect transition="in" filter="wipe(up)">
                                      <p:cBhvr>
                                        <p:cTn id="7" dur="500"/>
                                        <p:tgtEl>
                                          <p:spTgt spid="1026"/>
                                        </p:tgtEl>
                                      </p:cBhvr>
                                    </p:animEffect>
                                  </p:childTnLst>
                                </p:cTn>
                              </p:par>
                              <p:par>
                                <p:cTn id="8" presetID="22" presetClass="entr" presetSubtype="8" fill="hold" nodeType="withEffect">
                                  <p:stCondLst>
                                    <p:cond delay="1000"/>
                                  </p:stCondLst>
                                  <p:childTnLst>
                                    <p:set>
                                      <p:cBhvr>
                                        <p:cTn id="9" dur="1" fill="hold">
                                          <p:stCondLst>
                                            <p:cond delay="0"/>
                                          </p:stCondLst>
                                        </p:cTn>
                                        <p:tgtEl>
                                          <p:spTgt spid="1027"/>
                                        </p:tgtEl>
                                        <p:attrNameLst>
                                          <p:attrName>style.visibility</p:attrName>
                                        </p:attrNameLst>
                                      </p:cBhvr>
                                      <p:to>
                                        <p:strVal val="visible"/>
                                      </p:to>
                                    </p:set>
                                    <p:animEffect transition="in" filter="wipe(left)">
                                      <p:cBhvr>
                                        <p:cTn id="10" dur="500"/>
                                        <p:tgtEl>
                                          <p:spTgt spid="1027"/>
                                        </p:tgtEl>
                                      </p:cBhvr>
                                    </p:animEffect>
                                  </p:childTnLst>
                                </p:cTn>
                              </p:par>
                              <p:par>
                                <p:cTn id="11" presetID="22" presetClass="entr" presetSubtype="1" fill="hold" nodeType="withEffect">
                                  <p:stCondLst>
                                    <p:cond delay="100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par>
                                <p:cTn id="17" presetID="22" presetClass="entr" presetSubtype="1" fill="hold" grpId="0" nodeType="withEffect">
                                  <p:stCondLst>
                                    <p:cond delay="100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500"/>
                                        <p:tgtEl>
                                          <p:spTgt spid="30"/>
                                        </p:tgtEl>
                                      </p:cBhvr>
                                    </p:animEffect>
                                  </p:childTnLst>
                                </p:cTn>
                              </p:par>
                            </p:childTnLst>
                          </p:cTn>
                        </p:par>
                        <p:par>
                          <p:cTn id="20" fill="hold">
                            <p:stCondLst>
                              <p:cond delay="1500"/>
                            </p:stCondLst>
                            <p:childTnLst>
                              <p:par>
                                <p:cTn id="21" presetID="42" presetClass="path" presetSubtype="0" accel="50000" decel="50000" fill="hold" nodeType="afterEffect">
                                  <p:stCondLst>
                                    <p:cond delay="0"/>
                                  </p:stCondLst>
                                  <p:childTnLst>
                                    <p:animMotion origin="layout" path="M 4.58333E-6 4.81481E-6 L -0.00196 0.5324 " pathEditMode="relative" rAng="0" ptsTypes="AA">
                                      <p:cBhvr>
                                        <p:cTn id="22" dur="3000" fill="hold"/>
                                        <p:tgtEl>
                                          <p:spTgt spid="39"/>
                                        </p:tgtEl>
                                        <p:attrNameLst>
                                          <p:attrName>ppt_x</p:attrName>
                                          <p:attrName>ppt_y</p:attrName>
                                        </p:attrNameLst>
                                      </p:cBhvr>
                                      <p:rCtr x="-104" y="26620"/>
                                    </p:animMotion>
                                  </p:childTnLst>
                                </p:cTn>
                              </p:par>
                              <p:par>
                                <p:cTn id="23" presetID="42" presetClass="path" presetSubtype="0" accel="50000" decel="50000" fill="hold" nodeType="withEffect">
                                  <p:stCondLst>
                                    <p:cond delay="0"/>
                                  </p:stCondLst>
                                  <p:childTnLst>
                                    <p:animMotion origin="layout" path="M 2.08333E-7 -1.85185E-6 L -0.00052 0.52824 " pathEditMode="relative" rAng="0" ptsTypes="AA">
                                      <p:cBhvr>
                                        <p:cTn id="24" dur="3000" fill="hold"/>
                                        <p:tgtEl>
                                          <p:spTgt spid="38"/>
                                        </p:tgtEl>
                                        <p:attrNameLst>
                                          <p:attrName>ppt_x</p:attrName>
                                          <p:attrName>ppt_y</p:attrName>
                                        </p:attrNameLst>
                                      </p:cBhvr>
                                      <p:rCtr x="-26" y="26412"/>
                                    </p:animMotion>
                                  </p:childTnLst>
                                </p:cTn>
                              </p:par>
                            </p:childTnLst>
                          </p:cTn>
                        </p:par>
                        <p:par>
                          <p:cTn id="25" fill="hold">
                            <p:stCondLst>
                              <p:cond delay="4500"/>
                            </p:stCondLst>
                            <p:childTnLst>
                              <p:par>
                                <p:cTn id="26" presetID="10" presetClass="entr" presetSubtype="0" fill="hold" grpId="0" nodeType="afterEffect">
                                  <p:stCondLst>
                                    <p:cond delay="50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36"/>
                                        </p:tgtEl>
                                      </p:cBhvr>
                                    </p:animEffect>
                                    <p:set>
                                      <p:cBhvr>
                                        <p:cTn id="33"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6" grpId="0" animBg="1"/>
      <p:bldP spid="3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DF4DE-9300-4BA1-7BCA-32B0BCA16E16}"/>
              </a:ext>
            </a:extLst>
          </p:cNvPr>
          <p:cNvSpPr>
            <a:spLocks noGrp="1"/>
          </p:cNvSpPr>
          <p:nvPr>
            <p:ph type="title"/>
          </p:nvPr>
        </p:nvSpPr>
        <p:spPr/>
        <p:txBody>
          <a:bodyPr/>
          <a:lstStyle/>
          <a:p>
            <a:r>
              <a:rPr lang="en-GB" b="1" dirty="0">
                <a:latin typeface="+mn-lt"/>
              </a:rPr>
              <a:t>Action step ideas</a:t>
            </a:r>
          </a:p>
        </p:txBody>
      </p:sp>
      <p:pic>
        <p:nvPicPr>
          <p:cNvPr id="4098" name="Picture 2" descr="6 Ways to Identify Next Steps in the EYFS | Famly">
            <a:extLst>
              <a:ext uri="{FF2B5EF4-FFF2-40B4-BE49-F238E27FC236}">
                <a16:creationId xmlns:a16="http://schemas.microsoft.com/office/drawing/2014/main" id="{543A0C21-C2CF-3FF3-9340-4A20276B28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1770" y="-400963"/>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DBFC7C84-6ABF-BADB-1EA1-9F514CB4AE60}"/>
              </a:ext>
            </a:extLst>
          </p:cNvPr>
          <p:cNvSpPr/>
          <p:nvPr/>
        </p:nvSpPr>
        <p:spPr>
          <a:xfrm>
            <a:off x="513567" y="1803748"/>
            <a:ext cx="3506242" cy="1015663"/>
          </a:xfrm>
          <a:prstGeom prst="roundRect">
            <a:avLst/>
          </a:prstGeom>
          <a:solidFill>
            <a:srgbClr val="00B0F0"/>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F2D8F2C-A32B-6E5F-442A-F9B8805C0C84}"/>
              </a:ext>
            </a:extLst>
          </p:cNvPr>
          <p:cNvSpPr txBox="1"/>
          <p:nvPr/>
        </p:nvSpPr>
        <p:spPr>
          <a:xfrm>
            <a:off x="724418" y="1966261"/>
            <a:ext cx="3345495" cy="707886"/>
          </a:xfrm>
          <a:prstGeom prst="rect">
            <a:avLst/>
          </a:prstGeom>
          <a:noFill/>
        </p:spPr>
        <p:txBody>
          <a:bodyPr wrap="square" rtlCol="0">
            <a:spAutoFit/>
          </a:bodyPr>
          <a:lstStyle/>
          <a:p>
            <a:r>
              <a:rPr lang="en-GB" sz="2000" b="1" dirty="0">
                <a:solidFill>
                  <a:schemeClr val="bg1"/>
                </a:solidFill>
              </a:rPr>
              <a:t>Speak to your career advisors or contact our HEPAs </a:t>
            </a:r>
          </a:p>
        </p:txBody>
      </p:sp>
      <p:sp>
        <p:nvSpPr>
          <p:cNvPr id="10" name="Rectangle: Rounded Corners 9">
            <a:extLst>
              <a:ext uri="{FF2B5EF4-FFF2-40B4-BE49-F238E27FC236}">
                <a16:creationId xmlns:a16="http://schemas.microsoft.com/office/drawing/2014/main" id="{92A940A9-9A33-A74C-B3F9-01A06A3952CA}"/>
              </a:ext>
            </a:extLst>
          </p:cNvPr>
          <p:cNvSpPr/>
          <p:nvPr/>
        </p:nvSpPr>
        <p:spPr>
          <a:xfrm>
            <a:off x="4156029" y="2892794"/>
            <a:ext cx="3457185" cy="1323439"/>
          </a:xfrm>
          <a:prstGeom prst="roundRect">
            <a:avLst/>
          </a:prstGeom>
          <a:solidFill>
            <a:srgbClr val="E32589"/>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B5393D8A-7C98-DF95-252F-4335A7201099}"/>
              </a:ext>
            </a:extLst>
          </p:cNvPr>
          <p:cNvSpPr txBox="1"/>
          <p:nvPr/>
        </p:nvSpPr>
        <p:spPr>
          <a:xfrm>
            <a:off x="4296428" y="3094985"/>
            <a:ext cx="3457184" cy="1015663"/>
          </a:xfrm>
          <a:prstGeom prst="rect">
            <a:avLst/>
          </a:prstGeom>
          <a:noFill/>
        </p:spPr>
        <p:txBody>
          <a:bodyPr wrap="square" rtlCol="0">
            <a:spAutoFit/>
          </a:bodyPr>
          <a:lstStyle/>
          <a:p>
            <a:r>
              <a:rPr lang="en-GB" sz="2000" b="1" dirty="0">
                <a:solidFill>
                  <a:schemeClr val="bg1"/>
                </a:solidFill>
              </a:rPr>
              <a:t>Speak to your family and ask them about their education and career journeys </a:t>
            </a:r>
          </a:p>
        </p:txBody>
      </p:sp>
      <p:sp>
        <p:nvSpPr>
          <p:cNvPr id="12" name="Rectangle: Rounded Corners 11">
            <a:extLst>
              <a:ext uri="{FF2B5EF4-FFF2-40B4-BE49-F238E27FC236}">
                <a16:creationId xmlns:a16="http://schemas.microsoft.com/office/drawing/2014/main" id="{DCDCBAFA-F88E-294E-F8BA-6E6D9E771F1C}"/>
              </a:ext>
            </a:extLst>
          </p:cNvPr>
          <p:cNvSpPr/>
          <p:nvPr/>
        </p:nvSpPr>
        <p:spPr>
          <a:xfrm>
            <a:off x="7959247" y="1803749"/>
            <a:ext cx="3593405" cy="1485952"/>
          </a:xfrm>
          <a:prstGeom prst="roundRect">
            <a:avLst/>
          </a:prstGeom>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8F6C194-06FD-D6B8-B53F-DE2ECA1880E2}"/>
              </a:ext>
            </a:extLst>
          </p:cNvPr>
          <p:cNvSpPr txBox="1"/>
          <p:nvPr/>
        </p:nvSpPr>
        <p:spPr>
          <a:xfrm>
            <a:off x="8122087" y="1898115"/>
            <a:ext cx="3380461" cy="1323439"/>
          </a:xfrm>
          <a:prstGeom prst="rect">
            <a:avLst/>
          </a:prstGeom>
          <a:noFill/>
        </p:spPr>
        <p:txBody>
          <a:bodyPr wrap="square" rtlCol="0">
            <a:spAutoFit/>
          </a:bodyPr>
          <a:lstStyle/>
          <a:p>
            <a:r>
              <a:rPr lang="en-GB" sz="2000" b="1" dirty="0">
                <a:solidFill>
                  <a:schemeClr val="bg1"/>
                </a:solidFill>
              </a:rPr>
              <a:t>Do some research – research HE courses and what qualifications and grades they require for entry </a:t>
            </a:r>
          </a:p>
        </p:txBody>
      </p:sp>
      <p:sp>
        <p:nvSpPr>
          <p:cNvPr id="14" name="Rectangle: Rounded Corners 13">
            <a:extLst>
              <a:ext uri="{FF2B5EF4-FFF2-40B4-BE49-F238E27FC236}">
                <a16:creationId xmlns:a16="http://schemas.microsoft.com/office/drawing/2014/main" id="{2D7C4799-9545-F702-3AFC-371571B0445D}"/>
              </a:ext>
            </a:extLst>
          </p:cNvPr>
          <p:cNvSpPr/>
          <p:nvPr/>
        </p:nvSpPr>
        <p:spPr>
          <a:xfrm>
            <a:off x="612729" y="4257077"/>
            <a:ext cx="3457184" cy="1631216"/>
          </a:xfrm>
          <a:prstGeom prst="roundRect">
            <a:avLst/>
          </a:prstGeom>
          <a:solidFill>
            <a:srgbClr val="7030A0"/>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5694306-04B9-AAFE-E5AE-9914A94CA451}"/>
              </a:ext>
            </a:extLst>
          </p:cNvPr>
          <p:cNvSpPr txBox="1"/>
          <p:nvPr/>
        </p:nvSpPr>
        <p:spPr>
          <a:xfrm>
            <a:off x="743730" y="4448506"/>
            <a:ext cx="3306870" cy="1323439"/>
          </a:xfrm>
          <a:prstGeom prst="rect">
            <a:avLst/>
          </a:prstGeom>
          <a:noFill/>
        </p:spPr>
        <p:txBody>
          <a:bodyPr wrap="square" rtlCol="0">
            <a:spAutoFit/>
          </a:bodyPr>
          <a:lstStyle/>
          <a:p>
            <a:r>
              <a:rPr lang="en-GB" sz="2000" b="1" dirty="0">
                <a:solidFill>
                  <a:schemeClr val="bg1"/>
                </a:solidFill>
              </a:rPr>
              <a:t>Keep hold of your answers so when the time comes, you know what to ask yourself to make a good decision</a:t>
            </a:r>
          </a:p>
        </p:txBody>
      </p:sp>
      <p:sp>
        <p:nvSpPr>
          <p:cNvPr id="16" name="Rectangle: Rounded Corners 15">
            <a:extLst>
              <a:ext uri="{FF2B5EF4-FFF2-40B4-BE49-F238E27FC236}">
                <a16:creationId xmlns:a16="http://schemas.microsoft.com/office/drawing/2014/main" id="{F4CDBFA2-DAF8-DE26-271E-59B0F6C5EEF7}"/>
              </a:ext>
            </a:extLst>
          </p:cNvPr>
          <p:cNvSpPr/>
          <p:nvPr/>
        </p:nvSpPr>
        <p:spPr>
          <a:xfrm>
            <a:off x="7959247" y="4532584"/>
            <a:ext cx="3334534" cy="1080202"/>
          </a:xfrm>
          <a:prstGeom prst="roundRect">
            <a:avLst/>
          </a:prstGeom>
          <a:solidFill>
            <a:srgbClr val="E127B9"/>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A520A99F-EB8B-7356-1F7A-E5C62471866C}"/>
              </a:ext>
            </a:extLst>
          </p:cNvPr>
          <p:cNvSpPr txBox="1"/>
          <p:nvPr/>
        </p:nvSpPr>
        <p:spPr>
          <a:xfrm>
            <a:off x="8230126" y="4718742"/>
            <a:ext cx="3063655" cy="707886"/>
          </a:xfrm>
          <a:prstGeom prst="rect">
            <a:avLst/>
          </a:prstGeom>
          <a:noFill/>
        </p:spPr>
        <p:txBody>
          <a:bodyPr wrap="square" rtlCol="0">
            <a:spAutoFit/>
          </a:bodyPr>
          <a:lstStyle/>
          <a:p>
            <a:r>
              <a:rPr lang="en-GB" sz="2000" b="1" dirty="0">
                <a:solidFill>
                  <a:schemeClr val="bg1"/>
                </a:solidFill>
              </a:rPr>
              <a:t>Go to open evenings for sixth forms and colleges</a:t>
            </a:r>
          </a:p>
        </p:txBody>
      </p:sp>
    </p:spTree>
    <p:extLst>
      <p:ext uri="{BB962C8B-B14F-4D97-AF65-F5344CB8AC3E}">
        <p14:creationId xmlns:p14="http://schemas.microsoft.com/office/powerpoint/2010/main" val="244363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b="66929"/>
          <a:stretch/>
        </p:blipFill>
        <p:spPr bwMode="auto">
          <a:xfrm>
            <a:off x="5750964" y="299806"/>
            <a:ext cx="5767387" cy="146792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t="34702"/>
          <a:stretch/>
        </p:blipFill>
        <p:spPr bwMode="auto">
          <a:xfrm>
            <a:off x="5750964" y="1818397"/>
            <a:ext cx="5767387" cy="2898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Group 30"/>
          <p:cNvGrpSpPr/>
          <p:nvPr/>
        </p:nvGrpSpPr>
        <p:grpSpPr>
          <a:xfrm>
            <a:off x="3575721" y="467380"/>
            <a:ext cx="2372845" cy="1463066"/>
            <a:chOff x="3574926" y="467380"/>
            <a:chExt cx="2372845" cy="1463066"/>
          </a:xfrm>
        </p:grpSpPr>
        <p:pic>
          <p:nvPicPr>
            <p:cNvPr id="10" name="Picture 7" descr="\\hallam.shu.ac.uk\fs\SLSStaff\Projects\HEPP\Higher Education Progression Partnership\Marketing &amp; Communications\MASTER FOLDER\Icons\Hepp Icon - HE College - Cyan.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3061" b="71686" l="38462" r="98200"/>
                      </a14:imgEffect>
                    </a14:imgLayer>
                  </a14:imgProps>
                </a:ext>
                <a:ext uri="{28A0092B-C50C-407E-A947-70E740481C1C}">
                  <a14:useLocalDpi xmlns:a14="http://schemas.microsoft.com/office/drawing/2010/main" val="0"/>
                </a:ext>
              </a:extLst>
            </a:blip>
            <a:srcRect l="40166" t="33228" b="25637"/>
            <a:stretch/>
          </p:blipFill>
          <p:spPr bwMode="auto">
            <a:xfrm>
              <a:off x="4078982" y="645692"/>
              <a:ext cx="1868789" cy="128475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574926" y="467380"/>
              <a:ext cx="1326004" cy="369332"/>
            </a:xfrm>
            <a:prstGeom prst="rect">
              <a:avLst/>
            </a:prstGeom>
            <a:noFill/>
          </p:spPr>
          <p:txBody>
            <a:bodyPr vert="horz" wrap="none" rtlCol="0">
              <a:spAutoFit/>
            </a:bodyPr>
            <a:lstStyle/>
            <a:p>
              <a:r>
                <a:rPr lang="en-GB" b="1" dirty="0">
                  <a:latin typeface="Arial" panose="020B0604020202020204" pitchFamily="34" charset="0"/>
                  <a:cs typeface="Arial" panose="020B0604020202020204" pitchFamily="34" charset="0"/>
                </a:rPr>
                <a:t>Sixth form</a:t>
              </a:r>
            </a:p>
          </p:txBody>
        </p:sp>
      </p:grpSp>
      <p:grpSp>
        <p:nvGrpSpPr>
          <p:cNvPr id="32" name="Group 31"/>
          <p:cNvGrpSpPr/>
          <p:nvPr/>
        </p:nvGrpSpPr>
        <p:grpSpPr>
          <a:xfrm>
            <a:off x="4079777" y="2683545"/>
            <a:ext cx="2529899" cy="1609553"/>
            <a:chOff x="4078982" y="2683542"/>
            <a:chExt cx="2529899" cy="1609553"/>
          </a:xfrm>
        </p:grpSpPr>
        <p:pic>
          <p:nvPicPr>
            <p:cNvPr id="9" name="Picture 7" descr="\\hallam.shu.ac.uk\fs\SLSStaff\Projects\HEPP\Higher Education Progression Partnership\Marketing &amp; Communications\MASTER FOLDER\Icons\Hepp Icon - HE College - Cyan.jp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6547" b="90507" l="0" r="100000">
                          <a14:foregroundMark x1="39935" y1="18167" x2="12111" y2="25696"/>
                          <a14:foregroundMark x1="12766" y1="29787" x2="43372" y2="26350"/>
                          <a14:foregroundMark x1="47136" y1="33879" x2="11457" y2="36661"/>
                          <a14:foregroundMark x1="79051" y1="42717" x2="59247" y2="65139"/>
                          <a14:backgroundMark x1="22259" y1="52373" x2="25368" y2="52046"/>
                          <a14:backgroundMark x1="20622" y1="52537" x2="21768" y2="52373"/>
                          <a14:backgroundMark x1="20786" y1="59247" x2="31097" y2="58920"/>
                          <a14:backgroundMark x1="31588" y1="65630" x2="22586" y2="65466"/>
                          <a14:backgroundMark x1="30769" y1="71849" x2="18003" y2="72504"/>
                          <a14:backgroundMark x1="18167" y1="79705" x2="32897" y2="78396"/>
                          <a14:backgroundMark x1="30115" y1="40589" x2="21277" y2="41571"/>
                          <a14:backgroundMark x1="28478" y1="42717" x2="23732" y2="45990"/>
                          <a14:backgroundMark x1="27169" y1="43535" x2="29787" y2="48282"/>
                        </a14:backgroundRemoval>
                      </a14:imgEffect>
                    </a14:imgLayer>
                  </a14:imgProps>
                </a:ext>
                <a:ext uri="{28A0092B-C50C-407E-A947-70E740481C1C}">
                  <a14:useLocalDpi xmlns:a14="http://schemas.microsoft.com/office/drawing/2010/main" val="0"/>
                </a:ext>
              </a:extLst>
            </a:blip>
            <a:srcRect r="45122" b="54792"/>
            <a:stretch/>
          </p:blipFill>
          <p:spPr bwMode="auto">
            <a:xfrm>
              <a:off x="4655046" y="2683542"/>
              <a:ext cx="1953835" cy="160955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078982" y="2749967"/>
              <a:ext cx="1018227" cy="369332"/>
            </a:xfrm>
            <a:prstGeom prst="rect">
              <a:avLst/>
            </a:prstGeom>
            <a:noFill/>
          </p:spPr>
          <p:txBody>
            <a:bodyPr vert="horz" wrap="none" rtlCol="0">
              <a:spAutoFit/>
            </a:bodyPr>
            <a:lstStyle/>
            <a:p>
              <a:r>
                <a:rPr lang="en-GB" b="1" dirty="0">
                  <a:latin typeface="Arial" panose="020B0604020202020204" pitchFamily="34" charset="0"/>
                  <a:cs typeface="Arial" panose="020B0604020202020204" pitchFamily="34" charset="0"/>
                </a:rPr>
                <a:t>College</a:t>
              </a:r>
            </a:p>
          </p:txBody>
        </p:sp>
      </p:grpSp>
      <p:grpSp>
        <p:nvGrpSpPr>
          <p:cNvPr id="20" name="Group 19">
            <a:extLst>
              <a:ext uri="{FF2B5EF4-FFF2-40B4-BE49-F238E27FC236}">
                <a16:creationId xmlns:a16="http://schemas.microsoft.com/office/drawing/2014/main" id="{6A4256D3-4401-4605-B8FF-3F73F3FAD5D0}"/>
              </a:ext>
            </a:extLst>
          </p:cNvPr>
          <p:cNvGrpSpPr/>
          <p:nvPr/>
        </p:nvGrpSpPr>
        <p:grpSpPr>
          <a:xfrm>
            <a:off x="7485279" y="737411"/>
            <a:ext cx="3275256" cy="1940188"/>
            <a:chOff x="7485279" y="737411"/>
            <a:chExt cx="3275256" cy="1940188"/>
          </a:xfrm>
        </p:grpSpPr>
        <p:pic>
          <p:nvPicPr>
            <p:cNvPr id="11" name="Picture 3" descr="\\hallam.shu.ac.uk\fs\SLSStaff\Projects\HEPP\Higher Education Progression Partnership\Marketing &amp; Communications\MASTER FOLDER\Icons\Hepp Icon - University - Pink.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9984" b="89853" l="164" r="98036">
                          <a14:foregroundMark x1="17185" y1="57774" x2="87398" y2="55319"/>
                        </a14:backgroundRemoval>
                      </a14:imgEffect>
                    </a14:imgLayer>
                  </a14:imgProps>
                </a:ext>
                <a:ext uri="{28A0092B-C50C-407E-A947-70E740481C1C}">
                  <a14:useLocalDpi xmlns:a14="http://schemas.microsoft.com/office/drawing/2010/main" val="0"/>
                </a:ext>
              </a:extLst>
            </a:blip>
            <a:srcRect/>
            <a:stretch>
              <a:fillRect/>
            </a:stretch>
          </p:blipFill>
          <p:spPr bwMode="auto">
            <a:xfrm>
              <a:off x="8560181" y="764704"/>
              <a:ext cx="1912895" cy="191289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485279" y="737411"/>
              <a:ext cx="3275256" cy="369332"/>
            </a:xfrm>
            <a:prstGeom prst="rect">
              <a:avLst/>
            </a:prstGeom>
            <a:noFill/>
          </p:spPr>
          <p:txBody>
            <a:bodyPr vert="horz" wrap="none" rtlCol="0">
              <a:spAutoFit/>
            </a:bodyPr>
            <a:lstStyle/>
            <a:p>
              <a:r>
                <a:rPr lang="en-GB" b="1" dirty="0">
                  <a:latin typeface="Arial" panose="020B0604020202020204" pitchFamily="34" charset="0"/>
                  <a:cs typeface="Arial" panose="020B0604020202020204" pitchFamily="34" charset="0"/>
                </a:rPr>
                <a:t>Higher Education Institution</a:t>
              </a:r>
            </a:p>
          </p:txBody>
        </p:sp>
      </p:grpSp>
      <p:grpSp>
        <p:nvGrpSpPr>
          <p:cNvPr id="34" name="Group 33"/>
          <p:cNvGrpSpPr/>
          <p:nvPr/>
        </p:nvGrpSpPr>
        <p:grpSpPr>
          <a:xfrm>
            <a:off x="8237762" y="4468433"/>
            <a:ext cx="2105805" cy="1912896"/>
            <a:chOff x="8591720" y="4235112"/>
            <a:chExt cx="2271130" cy="1887324"/>
          </a:xfrm>
        </p:grpSpPr>
        <p:pic>
          <p:nvPicPr>
            <p:cNvPr id="12" name="Picture 4" descr="\\hallam.shu.ac.uk\fs\SLSStaff\Projects\HEPP\Higher Education Progression Partnership\Marketing &amp; Communications\MASTER FOLDER\Icons\Hepp Icon - Teacher - Rich Blue.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9984" b="89853" l="1146" r="99509">
                          <a14:foregroundMark x1="10147" y1="42390" x2="11457" y2="64812"/>
                          <a14:foregroundMark x1="24714" y1="59411" x2="25041" y2="75123"/>
                          <a14:foregroundMark x1="39280" y1="77414" x2="38953" y2="67921"/>
                          <a14:foregroundMark x1="52209" y1="73650" x2="53682" y2="64157"/>
                          <a14:foregroundMark x1="60065" y1="74468" x2="59738" y2="64157"/>
                          <a14:foregroundMark x1="69231" y1="58429" x2="67921" y2="73977"/>
                          <a14:foregroundMark x1="89525" y1="25532" x2="90671" y2="75123"/>
                          <a14:foregroundMark x1="83470" y1="44190" x2="89198" y2="45499"/>
                          <a14:foregroundMark x1="90016" y1="39771" x2="86252" y2="39444"/>
                          <a14:foregroundMark x1="6547" y1="50736" x2="6056" y2="70867"/>
                          <a14:foregroundMark x1="33388" y1="68576" x2="33224" y2="77087"/>
                          <a14:foregroundMark x1="76105" y1="35025" x2="75614" y2="43699"/>
                          <a14:foregroundMark x1="93453" y1="43044" x2="93617" y2="54337"/>
                          <a14:backgroundMark x1="9002" y1="47954" x2="7365" y2="46318"/>
                          <a14:backgroundMark x1="22750" y1="61538" x2="23077" y2="72668"/>
                          <a14:backgroundMark x1="23077" y1="72504" x2="23404" y2="80851"/>
                          <a14:backgroundMark x1="23241" y1="61047" x2="20949" y2="61211"/>
                          <a14:backgroundMark x1="20786" y1="61211" x2="18985" y2="61211"/>
                          <a14:backgroundMark x1="31097" y1="68249" x2="31097" y2="80360"/>
                          <a14:backgroundMark x1="41735" y1="68412" x2="41899" y2="78560"/>
                          <a14:backgroundMark x1="51227" y1="68412" x2="51227" y2="78887"/>
                          <a14:backgroundMark x1="61702" y1="68249" x2="61866" y2="79378"/>
                        </a14:backgroundRemoval>
                      </a14:imgEffect>
                    </a14:imgLayer>
                  </a14:imgProps>
                </a:ext>
                <a:ext uri="{28A0092B-C50C-407E-A947-70E740481C1C}">
                  <a14:useLocalDpi xmlns:a14="http://schemas.microsoft.com/office/drawing/2010/main" val="0"/>
                </a:ext>
              </a:extLst>
            </a:blip>
            <a:srcRect/>
            <a:stretch>
              <a:fillRect/>
            </a:stretch>
          </p:blipFill>
          <p:spPr bwMode="auto">
            <a:xfrm>
              <a:off x="8975526" y="4235112"/>
              <a:ext cx="1887324" cy="188732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8591720" y="4509120"/>
              <a:ext cx="817057" cy="364395"/>
            </a:xfrm>
            <a:prstGeom prst="rect">
              <a:avLst/>
            </a:prstGeom>
            <a:noFill/>
          </p:spPr>
          <p:txBody>
            <a:bodyPr vert="horz" wrap="none" rtlCol="0">
              <a:spAutoFit/>
            </a:bodyPr>
            <a:lstStyle/>
            <a:p>
              <a:r>
                <a:rPr lang="en-GB" b="1" dirty="0">
                  <a:latin typeface="Arial" panose="020B0604020202020204" pitchFamily="34" charset="0"/>
                  <a:cs typeface="Arial" panose="020B0604020202020204" pitchFamily="34" charset="0"/>
                </a:rPr>
                <a:t>Work</a:t>
              </a:r>
            </a:p>
          </p:txBody>
        </p:sp>
      </p:grpSp>
      <p:grpSp>
        <p:nvGrpSpPr>
          <p:cNvPr id="35" name="Group 34"/>
          <p:cNvGrpSpPr/>
          <p:nvPr/>
        </p:nvGrpSpPr>
        <p:grpSpPr>
          <a:xfrm>
            <a:off x="413516" y="2132856"/>
            <a:ext cx="2586140" cy="2075566"/>
            <a:chOff x="412722" y="2132856"/>
            <a:chExt cx="2586140" cy="2075566"/>
          </a:xfrm>
        </p:grpSpPr>
        <p:grpSp>
          <p:nvGrpSpPr>
            <p:cNvPr id="8" name="Group 7"/>
            <p:cNvGrpSpPr/>
            <p:nvPr/>
          </p:nvGrpSpPr>
          <p:grpSpPr>
            <a:xfrm>
              <a:off x="889776" y="2132856"/>
              <a:ext cx="2109086" cy="2075566"/>
              <a:chOff x="6088081" y="1772816"/>
              <a:chExt cx="3627245" cy="3569597"/>
            </a:xfrm>
          </p:grpSpPr>
          <p:pic>
            <p:nvPicPr>
              <p:cNvPr id="6" name="Picture 6" descr="\\hallam.shu.ac.uk\fs\SLSStaff\Projects\HEPP\Higher Education Progression Partnership\Marketing &amp; Communications\MASTER FOLDER\Icons\Hepp Icon - Lecture Presentation - Steel.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2946" b="96890" l="2128" r="96890">
                            <a14:foregroundMark x1="74141" y1="24223" x2="75450" y2="90507"/>
                          </a14:backgroundRemoval>
                        </a14:imgEffect>
                      </a14:imgLayer>
                    </a14:imgProps>
                  </a:ext>
                  <a:ext uri="{28A0092B-C50C-407E-A947-70E740481C1C}">
                    <a14:useLocalDpi xmlns:a14="http://schemas.microsoft.com/office/drawing/2010/main" val="0"/>
                  </a:ext>
                </a:extLst>
              </a:blip>
              <a:srcRect/>
              <a:stretch>
                <a:fillRect/>
              </a:stretch>
            </p:blipFill>
            <p:spPr bwMode="auto">
              <a:xfrm>
                <a:off x="7175326" y="1772816"/>
                <a:ext cx="254000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allam.shu.ac.uk\fs\SLSStaff\Projects\HEPP\Higher Education Progression Partnership\Marketing &amp; Communications\MASTER FOLDER\Icons\Hepp Icon - Crowd - Steel.jp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5074" b="91326" l="655" r="98691">
                            <a14:foregroundMark x1="50736" y1="49264" x2="51882" y2="85270"/>
                          </a14:backgroundRemoval>
                        </a14:imgEffect>
                      </a14:imgLayer>
                    </a14:imgProps>
                  </a:ext>
                  <a:ext uri="{28A0092B-C50C-407E-A947-70E740481C1C}">
                    <a14:useLocalDpi xmlns:a14="http://schemas.microsoft.com/office/drawing/2010/main" val="0"/>
                  </a:ext>
                </a:extLst>
              </a:blip>
              <a:srcRect t="7476" r="1805"/>
              <a:stretch/>
            </p:blipFill>
            <p:spPr bwMode="auto">
              <a:xfrm>
                <a:off x="6088081" y="3140968"/>
                <a:ext cx="2336350" cy="2201445"/>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412722" y="2228235"/>
              <a:ext cx="954107" cy="369332"/>
            </a:xfrm>
            <a:prstGeom prst="rect">
              <a:avLst/>
            </a:prstGeom>
            <a:noFill/>
          </p:spPr>
          <p:txBody>
            <a:bodyPr vert="horz" wrap="none" rtlCol="0">
              <a:spAutoFit/>
            </a:bodyPr>
            <a:lstStyle/>
            <a:p>
              <a:r>
                <a:rPr lang="en-GB" b="1" dirty="0">
                  <a:latin typeface="Arial" panose="020B0604020202020204" pitchFamily="34" charset="0"/>
                  <a:cs typeface="Arial" panose="020B0604020202020204" pitchFamily="34" charset="0"/>
                </a:rPr>
                <a:t>School</a:t>
              </a:r>
            </a:p>
          </p:txBody>
        </p:sp>
      </p:grpSp>
      <p:sp>
        <p:nvSpPr>
          <p:cNvPr id="37" name="Freeform 36"/>
          <p:cNvSpPr/>
          <p:nvPr/>
        </p:nvSpPr>
        <p:spPr>
          <a:xfrm>
            <a:off x="1636165" y="1213341"/>
            <a:ext cx="2013439" cy="879231"/>
          </a:xfrm>
          <a:custGeom>
            <a:avLst/>
            <a:gdLst>
              <a:gd name="connsiteX0" fmla="*/ 0 w 2013439"/>
              <a:gd name="connsiteY0" fmla="*/ 879231 h 879231"/>
              <a:gd name="connsiteX1" fmla="*/ 545123 w 2013439"/>
              <a:gd name="connsiteY1" fmla="*/ 175847 h 879231"/>
              <a:gd name="connsiteX2" fmla="*/ 2013439 w 2013439"/>
              <a:gd name="connsiteY2" fmla="*/ 0 h 879231"/>
            </a:gdLst>
            <a:ahLst/>
            <a:cxnLst>
              <a:cxn ang="0">
                <a:pos x="connsiteX0" y="connsiteY0"/>
              </a:cxn>
              <a:cxn ang="0">
                <a:pos x="connsiteX1" y="connsiteY1"/>
              </a:cxn>
              <a:cxn ang="0">
                <a:pos x="connsiteX2" y="connsiteY2"/>
              </a:cxn>
            </a:cxnLst>
            <a:rect l="l" t="t" r="r" b="b"/>
            <a:pathLst>
              <a:path w="2013439" h="879231">
                <a:moveTo>
                  <a:pt x="0" y="879231"/>
                </a:moveTo>
                <a:cubicBezTo>
                  <a:pt x="104775" y="600808"/>
                  <a:pt x="209550" y="322385"/>
                  <a:pt x="545123" y="175847"/>
                </a:cubicBezTo>
                <a:cubicBezTo>
                  <a:pt x="880696" y="29309"/>
                  <a:pt x="1447067" y="14654"/>
                  <a:pt x="2013439" y="0"/>
                </a:cubicBezTo>
              </a:path>
            </a:pathLst>
          </a:custGeom>
          <a:no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eeform 1"/>
          <p:cNvSpPr/>
          <p:nvPr/>
        </p:nvSpPr>
        <p:spPr>
          <a:xfrm>
            <a:off x="1364090" y="4246685"/>
            <a:ext cx="412750" cy="1151792"/>
          </a:xfrm>
          <a:custGeom>
            <a:avLst/>
            <a:gdLst>
              <a:gd name="connsiteX0" fmla="*/ 412750 w 412750"/>
              <a:gd name="connsiteY0" fmla="*/ 1151792 h 1151792"/>
              <a:gd name="connsiteX1" fmla="*/ 34681 w 412750"/>
              <a:gd name="connsiteY1" fmla="*/ 720969 h 1151792"/>
              <a:gd name="connsiteX2" fmla="*/ 17096 w 412750"/>
              <a:gd name="connsiteY2" fmla="*/ 0 h 1151792"/>
              <a:gd name="connsiteX3" fmla="*/ 17096 w 412750"/>
              <a:gd name="connsiteY3" fmla="*/ 0 h 1151792"/>
              <a:gd name="connsiteX4" fmla="*/ 17096 w 412750"/>
              <a:gd name="connsiteY4" fmla="*/ 0 h 1151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750" h="1151792">
                <a:moveTo>
                  <a:pt x="412750" y="1151792"/>
                </a:moveTo>
                <a:cubicBezTo>
                  <a:pt x="256686" y="1032363"/>
                  <a:pt x="100623" y="912934"/>
                  <a:pt x="34681" y="720969"/>
                </a:cubicBezTo>
                <a:cubicBezTo>
                  <a:pt x="-31261" y="529004"/>
                  <a:pt x="17096" y="0"/>
                  <a:pt x="17096" y="0"/>
                </a:cubicBezTo>
                <a:lnTo>
                  <a:pt x="17096" y="0"/>
                </a:lnTo>
                <a:lnTo>
                  <a:pt x="17096" y="0"/>
                </a:lnTo>
              </a:path>
            </a:pathLst>
          </a:custGeom>
          <a:no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2726411" y="3798280"/>
            <a:ext cx="1740877" cy="140775"/>
          </a:xfrm>
          <a:custGeom>
            <a:avLst/>
            <a:gdLst>
              <a:gd name="connsiteX0" fmla="*/ 0 w 1740877"/>
              <a:gd name="connsiteY0" fmla="*/ 17585 h 140775"/>
              <a:gd name="connsiteX1" fmla="*/ 1019908 w 1740877"/>
              <a:gd name="connsiteY1" fmla="*/ 140677 h 140775"/>
              <a:gd name="connsiteX2" fmla="*/ 1740877 w 1740877"/>
              <a:gd name="connsiteY2" fmla="*/ 0 h 140775"/>
            </a:gdLst>
            <a:ahLst/>
            <a:cxnLst>
              <a:cxn ang="0">
                <a:pos x="connsiteX0" y="connsiteY0"/>
              </a:cxn>
              <a:cxn ang="0">
                <a:pos x="connsiteX1" y="connsiteY1"/>
              </a:cxn>
              <a:cxn ang="0">
                <a:pos x="connsiteX2" y="connsiteY2"/>
              </a:cxn>
            </a:cxnLst>
            <a:rect l="l" t="t" r="r" b="b"/>
            <a:pathLst>
              <a:path w="1740877" h="140775">
                <a:moveTo>
                  <a:pt x="0" y="17585"/>
                </a:moveTo>
                <a:cubicBezTo>
                  <a:pt x="364881" y="80596"/>
                  <a:pt x="729762" y="143608"/>
                  <a:pt x="1019908" y="140677"/>
                </a:cubicBezTo>
                <a:cubicBezTo>
                  <a:pt x="1310054" y="137746"/>
                  <a:pt x="1525465" y="68873"/>
                  <a:pt x="1740877" y="0"/>
                </a:cubicBezTo>
              </a:path>
            </a:pathLst>
          </a:custGeom>
          <a:no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rot="1276186" flipV="1">
            <a:off x="6737639" y="3686253"/>
            <a:ext cx="2379305" cy="479655"/>
          </a:xfrm>
          <a:custGeom>
            <a:avLst/>
            <a:gdLst>
              <a:gd name="connsiteX0" fmla="*/ 0 w 1740877"/>
              <a:gd name="connsiteY0" fmla="*/ 17585 h 140775"/>
              <a:gd name="connsiteX1" fmla="*/ 1019908 w 1740877"/>
              <a:gd name="connsiteY1" fmla="*/ 140677 h 140775"/>
              <a:gd name="connsiteX2" fmla="*/ 1740877 w 1740877"/>
              <a:gd name="connsiteY2" fmla="*/ 0 h 140775"/>
            </a:gdLst>
            <a:ahLst/>
            <a:cxnLst>
              <a:cxn ang="0">
                <a:pos x="connsiteX0" y="connsiteY0"/>
              </a:cxn>
              <a:cxn ang="0">
                <a:pos x="connsiteX1" y="connsiteY1"/>
              </a:cxn>
              <a:cxn ang="0">
                <a:pos x="connsiteX2" y="connsiteY2"/>
              </a:cxn>
            </a:cxnLst>
            <a:rect l="l" t="t" r="r" b="b"/>
            <a:pathLst>
              <a:path w="1740877" h="140775">
                <a:moveTo>
                  <a:pt x="0" y="17585"/>
                </a:moveTo>
                <a:cubicBezTo>
                  <a:pt x="364881" y="80596"/>
                  <a:pt x="729762" y="143608"/>
                  <a:pt x="1019908" y="140677"/>
                </a:cubicBezTo>
                <a:cubicBezTo>
                  <a:pt x="1310054" y="137746"/>
                  <a:pt x="1525465" y="68873"/>
                  <a:pt x="1740877" y="0"/>
                </a:cubicBezTo>
              </a:path>
            </a:pathLst>
          </a:custGeom>
          <a:noFill/>
          <a:ln w="381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Freeform 24"/>
          <p:cNvSpPr/>
          <p:nvPr/>
        </p:nvSpPr>
        <p:spPr>
          <a:xfrm rot="20129033">
            <a:off x="6733416" y="2957780"/>
            <a:ext cx="2580740" cy="519448"/>
          </a:xfrm>
          <a:custGeom>
            <a:avLst/>
            <a:gdLst>
              <a:gd name="connsiteX0" fmla="*/ 0 w 1740877"/>
              <a:gd name="connsiteY0" fmla="*/ 17585 h 140775"/>
              <a:gd name="connsiteX1" fmla="*/ 1019908 w 1740877"/>
              <a:gd name="connsiteY1" fmla="*/ 140677 h 140775"/>
              <a:gd name="connsiteX2" fmla="*/ 1740877 w 1740877"/>
              <a:gd name="connsiteY2" fmla="*/ 0 h 140775"/>
              <a:gd name="connsiteX0" fmla="*/ 0 w 1708391"/>
              <a:gd name="connsiteY0" fmla="*/ 0 h 144038"/>
              <a:gd name="connsiteX1" fmla="*/ 987422 w 1708391"/>
              <a:gd name="connsiteY1" fmla="*/ 143964 h 144038"/>
              <a:gd name="connsiteX2" fmla="*/ 1708391 w 1708391"/>
              <a:gd name="connsiteY2" fmla="*/ 3287 h 144038"/>
              <a:gd name="connsiteX0" fmla="*/ 0 w 1708391"/>
              <a:gd name="connsiteY0" fmla="*/ 0 h 126068"/>
              <a:gd name="connsiteX1" fmla="*/ 1022845 w 1708391"/>
              <a:gd name="connsiteY1" fmla="*/ 125974 h 126068"/>
              <a:gd name="connsiteX2" fmla="*/ 1708391 w 1708391"/>
              <a:gd name="connsiteY2" fmla="*/ 3287 h 126068"/>
            </a:gdLst>
            <a:ahLst/>
            <a:cxnLst>
              <a:cxn ang="0">
                <a:pos x="connsiteX0" y="connsiteY0"/>
              </a:cxn>
              <a:cxn ang="0">
                <a:pos x="connsiteX1" y="connsiteY1"/>
              </a:cxn>
              <a:cxn ang="0">
                <a:pos x="connsiteX2" y="connsiteY2"/>
              </a:cxn>
            </a:cxnLst>
            <a:rect l="l" t="t" r="r" b="b"/>
            <a:pathLst>
              <a:path w="1708391" h="126068">
                <a:moveTo>
                  <a:pt x="0" y="0"/>
                </a:moveTo>
                <a:cubicBezTo>
                  <a:pt x="364881" y="63011"/>
                  <a:pt x="732699" y="128905"/>
                  <a:pt x="1022845" y="125974"/>
                </a:cubicBezTo>
                <a:cubicBezTo>
                  <a:pt x="1312991" y="123043"/>
                  <a:pt x="1492979" y="72160"/>
                  <a:pt x="1708391" y="3287"/>
                </a:cubicBezTo>
              </a:path>
            </a:pathLst>
          </a:custGeom>
          <a:no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a:off x="9480376" y="2516270"/>
            <a:ext cx="0" cy="2280885"/>
          </a:xfrm>
          <a:prstGeom prst="line">
            <a:avLst/>
          </a:prstGeom>
          <a:ln w="3810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rot="11816079" flipH="1">
            <a:off x="6000834" y="1321535"/>
            <a:ext cx="2542666" cy="333186"/>
          </a:xfrm>
          <a:custGeom>
            <a:avLst/>
            <a:gdLst>
              <a:gd name="connsiteX0" fmla="*/ 0 w 1740877"/>
              <a:gd name="connsiteY0" fmla="*/ 17585 h 140775"/>
              <a:gd name="connsiteX1" fmla="*/ 1019908 w 1740877"/>
              <a:gd name="connsiteY1" fmla="*/ 140677 h 140775"/>
              <a:gd name="connsiteX2" fmla="*/ 1740877 w 1740877"/>
              <a:gd name="connsiteY2" fmla="*/ 0 h 140775"/>
              <a:gd name="connsiteX0" fmla="*/ 0 w 1710057"/>
              <a:gd name="connsiteY0" fmla="*/ 0 h 123190"/>
              <a:gd name="connsiteX1" fmla="*/ 1019908 w 1710057"/>
              <a:gd name="connsiteY1" fmla="*/ 123092 h 123190"/>
              <a:gd name="connsiteX2" fmla="*/ 1710057 w 1710057"/>
              <a:gd name="connsiteY2" fmla="*/ 64967 h 123190"/>
              <a:gd name="connsiteX0" fmla="*/ 0 w 1710057"/>
              <a:gd name="connsiteY0" fmla="*/ 0 h 149950"/>
              <a:gd name="connsiteX1" fmla="*/ 1026611 w 1710057"/>
              <a:gd name="connsiteY1" fmla="*/ 149881 h 149950"/>
              <a:gd name="connsiteX2" fmla="*/ 1710057 w 1710057"/>
              <a:gd name="connsiteY2" fmla="*/ 64967 h 149950"/>
              <a:gd name="connsiteX0" fmla="*/ 0 w 1727197"/>
              <a:gd name="connsiteY0" fmla="*/ 0 h 153487"/>
              <a:gd name="connsiteX1" fmla="*/ 1043751 w 1727197"/>
              <a:gd name="connsiteY1" fmla="*/ 153420 h 153487"/>
              <a:gd name="connsiteX2" fmla="*/ 1727197 w 1727197"/>
              <a:gd name="connsiteY2" fmla="*/ 68506 h 153487"/>
              <a:gd name="connsiteX0" fmla="*/ 0 w 1727197"/>
              <a:gd name="connsiteY0" fmla="*/ 0 h 153495"/>
              <a:gd name="connsiteX1" fmla="*/ 1043751 w 1727197"/>
              <a:gd name="connsiteY1" fmla="*/ 153420 h 153495"/>
              <a:gd name="connsiteX2" fmla="*/ 1727197 w 1727197"/>
              <a:gd name="connsiteY2" fmla="*/ 68506 h 153495"/>
            </a:gdLst>
            <a:ahLst/>
            <a:cxnLst>
              <a:cxn ang="0">
                <a:pos x="connsiteX0" y="connsiteY0"/>
              </a:cxn>
              <a:cxn ang="0">
                <a:pos x="connsiteX1" y="connsiteY1"/>
              </a:cxn>
              <a:cxn ang="0">
                <a:pos x="connsiteX2" y="connsiteY2"/>
              </a:cxn>
            </a:cxnLst>
            <a:rect l="l" t="t" r="r" b="b"/>
            <a:pathLst>
              <a:path w="1727197" h="153495">
                <a:moveTo>
                  <a:pt x="0" y="0"/>
                </a:moveTo>
                <a:cubicBezTo>
                  <a:pt x="353949" y="73456"/>
                  <a:pt x="753605" y="156351"/>
                  <a:pt x="1043751" y="153420"/>
                </a:cubicBezTo>
                <a:cubicBezTo>
                  <a:pt x="1333897" y="150489"/>
                  <a:pt x="1511785" y="137379"/>
                  <a:pt x="1727197" y="68506"/>
                </a:cubicBezTo>
              </a:path>
            </a:pathLst>
          </a:custGeom>
          <a:no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4" descr="Walk to school clipart 7 » Clipart Station">
            <a:extLst>
              <a:ext uri="{FF2B5EF4-FFF2-40B4-BE49-F238E27FC236}">
                <a16:creationId xmlns:a16="http://schemas.microsoft.com/office/drawing/2014/main" id="{FB1D7169-3E29-4AE4-AF47-232F9A47E8C7}"/>
              </a:ext>
            </a:extLst>
          </p:cNvPr>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10000" b="90000" l="10000" r="90000">
                        <a14:foregroundMark x1="29239" y1="23913" x2="28288" y2="46000"/>
                        <a14:foregroundMark x1="18542" y1="46261" x2="22821" y2="66522"/>
                        <a14:foregroundMark x1="26783" y1="48696" x2="27575" y2="63217"/>
                        <a14:foregroundMark x1="27734" y1="53478" x2="31379" y2="59913"/>
                        <a14:foregroundMark x1="30032" y1="53565" x2="31537" y2="64957"/>
                        <a14:foregroundMark x1="35182" y1="25478" x2="36133" y2="38087"/>
                        <a14:foregroundMark x1="26070" y1="79652" x2="23851" y2="80696"/>
                        <a14:foregroundMark x1="20444" y1="83565" x2="20761" y2="89304"/>
                        <a14:foregroundMark x1="35658" y1="58087" x2="37718" y2="63652"/>
                        <a14:foregroundMark x1="39223" y1="68000" x2="40095" y2="70348"/>
                        <a14:foregroundMark x1="14659" y1="65652" x2="12758" y2="67913"/>
                        <a14:foregroundMark x1="27338" y1="67478" x2="33439" y2="78957"/>
                        <a14:foregroundMark x1="39937" y1="82696" x2="44929" y2="79565"/>
                        <a14:foregroundMark x1="10618" y1="66957" x2="11252" y2="66957"/>
                        <a14:foregroundMark x1="70206" y1="40609" x2="70523" y2="43043"/>
                        <a14:foregroundMark x1="69889" y1="49826" x2="74802" y2="55913"/>
                        <a14:foregroundMark x1="74564" y1="73217" x2="74881" y2="76783"/>
                        <a14:foregroundMark x1="75277" y1="80087" x2="75674" y2="85739"/>
                        <a14:foregroundMark x1="69255" y1="74522" x2="67829" y2="77130"/>
                        <a14:foregroundMark x1="66165" y1="77565" x2="61173" y2="78870"/>
                        <a14:foregroundMark x1="60777" y1="80261" x2="59826" y2="87391"/>
                        <a14:foregroundMark x1="76307" y1="77043" x2="76307" y2="79130"/>
                        <a14:foregroundMark x1="19493" y1="34435" x2="19731" y2="36000"/>
                        <a14:foregroundMark x1="25674" y1="39826" x2="26149" y2="41304"/>
                        <a14:foregroundMark x1="24723" y1="37652" x2="25198" y2="38696"/>
                        <a14:foregroundMark x1="13629" y1="62174" x2="13471" y2="60174"/>
                        <a14:foregroundMark x1="65214" y1="53217" x2="61094" y2="42957"/>
                        <a14:foregroundMark x1="58716" y1="42783" x2="58558" y2="44957"/>
                        <a14:backgroundMark x1="28922" y1="76435" x2="30269" y2="78522"/>
                        <a14:backgroundMark x1="34231" y1="59043" x2="34231" y2="59043"/>
                      </a14:backgroundRemoval>
                    </a14:imgEffect>
                  </a14:imgLayer>
                </a14:imgProps>
              </a:ext>
              <a:ext uri="{28A0092B-C50C-407E-A947-70E740481C1C}">
                <a14:useLocalDpi xmlns:a14="http://schemas.microsoft.com/office/drawing/2010/main" val="0"/>
              </a:ext>
            </a:extLst>
          </a:blip>
          <a:srcRect r="50000"/>
          <a:stretch/>
        </p:blipFill>
        <p:spPr bwMode="auto">
          <a:xfrm>
            <a:off x="583236" y="5006408"/>
            <a:ext cx="1019751" cy="177167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Walk to school clipart 7 » Clipart Station">
            <a:extLst>
              <a:ext uri="{FF2B5EF4-FFF2-40B4-BE49-F238E27FC236}">
                <a16:creationId xmlns:a16="http://schemas.microsoft.com/office/drawing/2014/main" id="{53EF78B1-D711-4AB3-8F59-5BBA351674F7}"/>
              </a:ext>
            </a:extLst>
          </p:cNvPr>
          <p:cNvPicPr>
            <a:picLocks noChangeAspect="1" noChangeArrowheads="1"/>
          </p:cNvPicPr>
          <p:nvPr/>
        </p:nvPicPr>
        <p:blipFill rotWithShape="1">
          <a:blip r:embed="rId17" cstate="print">
            <a:extLst>
              <a:ext uri="{BEBA8EAE-BF5A-486C-A8C5-ECC9F3942E4B}">
                <a14:imgProps xmlns:a14="http://schemas.microsoft.com/office/drawing/2010/main">
                  <a14:imgLayer r:embed="rId18">
                    <a14:imgEffect>
                      <a14:backgroundRemoval t="10000" b="90000" l="10000" r="90000">
                        <a14:foregroundMark x1="29239" y1="23913" x2="28288" y2="46000"/>
                        <a14:foregroundMark x1="18542" y1="46261" x2="22821" y2="66522"/>
                        <a14:foregroundMark x1="26783" y1="48696" x2="27575" y2="63217"/>
                        <a14:foregroundMark x1="27734" y1="53478" x2="31379" y2="59913"/>
                        <a14:foregroundMark x1="30032" y1="53565" x2="31537" y2="64957"/>
                        <a14:foregroundMark x1="35182" y1="25478" x2="36133" y2="38087"/>
                        <a14:foregroundMark x1="26070" y1="79652" x2="23851" y2="80696"/>
                        <a14:foregroundMark x1="20444" y1="83565" x2="20761" y2="89304"/>
                        <a14:foregroundMark x1="35658" y1="58087" x2="37718" y2="63652"/>
                        <a14:foregroundMark x1="39223" y1="68000" x2="40095" y2="70348"/>
                        <a14:foregroundMark x1="14659" y1="65652" x2="12758" y2="67913"/>
                        <a14:foregroundMark x1="27338" y1="67478" x2="33439" y2="78957"/>
                        <a14:foregroundMark x1="39937" y1="82696" x2="44929" y2="79565"/>
                        <a14:foregroundMark x1="10618" y1="66957" x2="11252" y2="66957"/>
                        <a14:foregroundMark x1="70206" y1="40609" x2="70523" y2="43043"/>
                        <a14:foregroundMark x1="69889" y1="49826" x2="74802" y2="55913"/>
                        <a14:foregroundMark x1="74564" y1="73217" x2="74881" y2="76783"/>
                        <a14:foregroundMark x1="75277" y1="80087" x2="75674" y2="85739"/>
                        <a14:foregroundMark x1="69255" y1="74522" x2="67829" y2="77130"/>
                        <a14:foregroundMark x1="66165" y1="77565" x2="61173" y2="78870"/>
                        <a14:foregroundMark x1="60777" y1="80261" x2="59826" y2="87391"/>
                        <a14:foregroundMark x1="76307" y1="77043" x2="76307" y2="79130"/>
                        <a14:foregroundMark x1="19493" y1="34435" x2="19731" y2="36000"/>
                        <a14:foregroundMark x1="25674" y1="39826" x2="26149" y2="41304"/>
                        <a14:foregroundMark x1="24723" y1="37652" x2="25198" y2="38696"/>
                        <a14:foregroundMark x1="13629" y1="62174" x2="13471" y2="60174"/>
                        <a14:foregroundMark x1="65214" y1="53217" x2="61094" y2="42957"/>
                        <a14:foregroundMark x1="58716" y1="42783" x2="58558" y2="44957"/>
                        <a14:backgroundMark x1="28922" y1="76435" x2="30269" y2="78522"/>
                        <a14:backgroundMark x1="34231" y1="59043" x2="34231" y2="59043"/>
                      </a14:backgroundRemoval>
                    </a14:imgEffect>
                  </a14:imgLayer>
                </a14:imgProps>
              </a:ext>
              <a:ext uri="{28A0092B-C50C-407E-A947-70E740481C1C}">
                <a14:useLocalDpi xmlns:a14="http://schemas.microsoft.com/office/drawing/2010/main" val="0"/>
              </a:ext>
            </a:extLst>
          </a:blip>
          <a:srcRect l="49648" r="7012"/>
          <a:stretch/>
        </p:blipFill>
        <p:spPr bwMode="auto">
          <a:xfrm>
            <a:off x="1842489" y="5028297"/>
            <a:ext cx="883920" cy="17716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E68F8D8-ABFB-447C-A013-55868BF7E8BE}"/>
              </a:ext>
            </a:extLst>
          </p:cNvPr>
          <p:cNvSpPr txBox="1"/>
          <p:nvPr/>
        </p:nvSpPr>
        <p:spPr>
          <a:xfrm>
            <a:off x="3772098" y="5112619"/>
            <a:ext cx="3913188" cy="1200329"/>
          </a:xfrm>
          <a:prstGeom prst="rect">
            <a:avLst/>
          </a:prstGeom>
          <a:noFill/>
        </p:spPr>
        <p:txBody>
          <a:bodyPr wrap="square" rtlCol="0">
            <a:spAutoFit/>
          </a:bodyPr>
          <a:lstStyle/>
          <a:p>
            <a:pPr algn="ctr"/>
            <a:r>
              <a:rPr lang="en-GB" sz="3600" b="1" dirty="0">
                <a:latin typeface="Arial" panose="020B0604020202020204" pitchFamily="34" charset="0"/>
                <a:cs typeface="Arial" panose="020B0604020202020204" pitchFamily="34" charset="0"/>
              </a:rPr>
              <a:t>Routes Through Education</a:t>
            </a:r>
          </a:p>
        </p:txBody>
      </p:sp>
      <p:sp>
        <p:nvSpPr>
          <p:cNvPr id="22" name="Freeform 21"/>
          <p:cNvSpPr/>
          <p:nvPr/>
        </p:nvSpPr>
        <p:spPr>
          <a:xfrm>
            <a:off x="2301683" y="4005064"/>
            <a:ext cx="5882820" cy="923192"/>
          </a:xfrm>
          <a:custGeom>
            <a:avLst/>
            <a:gdLst>
              <a:gd name="connsiteX0" fmla="*/ 0 w 5882054"/>
              <a:gd name="connsiteY0" fmla="*/ 0 h 923192"/>
              <a:gd name="connsiteX1" fmla="*/ 685800 w 5882054"/>
              <a:gd name="connsiteY1" fmla="*/ 351692 h 923192"/>
              <a:gd name="connsiteX2" fmla="*/ 2576146 w 5882054"/>
              <a:gd name="connsiteY2" fmla="*/ 650630 h 923192"/>
              <a:gd name="connsiteX3" fmla="*/ 4906107 w 5882054"/>
              <a:gd name="connsiteY3" fmla="*/ 589084 h 923192"/>
              <a:gd name="connsiteX4" fmla="*/ 5882054 w 5882054"/>
              <a:gd name="connsiteY4" fmla="*/ 923192 h 923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2054" h="923192">
                <a:moveTo>
                  <a:pt x="0" y="0"/>
                </a:moveTo>
                <a:cubicBezTo>
                  <a:pt x="128221" y="121627"/>
                  <a:pt x="256442" y="243254"/>
                  <a:pt x="685800" y="351692"/>
                </a:cubicBezTo>
                <a:cubicBezTo>
                  <a:pt x="1115158" y="460130"/>
                  <a:pt x="1872762" y="611065"/>
                  <a:pt x="2576146" y="650630"/>
                </a:cubicBezTo>
                <a:cubicBezTo>
                  <a:pt x="3279531" y="690195"/>
                  <a:pt x="4355122" y="543657"/>
                  <a:pt x="4906107" y="589084"/>
                </a:cubicBezTo>
                <a:cubicBezTo>
                  <a:pt x="5457092" y="634511"/>
                  <a:pt x="5669573" y="778851"/>
                  <a:pt x="5882054" y="923192"/>
                </a:cubicBezTo>
              </a:path>
            </a:pathLst>
          </a:custGeom>
          <a:noFill/>
          <a:ln w="381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970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750"/>
                                        <p:tgtEl>
                                          <p:spTgt spid="3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750"/>
                                        <p:tgtEl>
                                          <p:spTgt spid="3"/>
                                        </p:tgtEl>
                                      </p:cBhvr>
                                    </p:animEffect>
                                  </p:childTnLst>
                                </p:cTn>
                              </p:par>
                            </p:childTnLst>
                          </p:cTn>
                        </p:par>
                        <p:par>
                          <p:cTn id="20" fill="hold">
                            <p:stCondLst>
                              <p:cond delay="750"/>
                            </p:stCondLst>
                            <p:childTnLst>
                              <p:par>
                                <p:cTn id="21" presetID="10" presetClass="entr" presetSubtype="0"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750"/>
                                        <p:tgtEl>
                                          <p:spTgt spid="2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750"/>
                                        <p:tgtEl>
                                          <p:spTgt spid="25"/>
                                        </p:tgtEl>
                                      </p:cBhvr>
                                    </p:animEffect>
                                  </p:childTnLst>
                                </p:cTn>
                              </p:par>
                            </p:childTnLst>
                          </p:cTn>
                        </p:par>
                        <p:par>
                          <p:cTn id="35" fill="hold">
                            <p:stCondLst>
                              <p:cond delay="750"/>
                            </p:stCondLst>
                            <p:childTnLst>
                              <p:par>
                                <p:cTn id="36" presetID="10" presetClass="entr" presetSubtype="0"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750"/>
                                        <p:tgtEl>
                                          <p:spTgt spid="30"/>
                                        </p:tgtEl>
                                      </p:cBhvr>
                                    </p:animEffect>
                                  </p:childTnLst>
                                </p:cTn>
                              </p:par>
                              <p:par>
                                <p:cTn id="44" presetID="22" presetClass="entr" presetSubtype="1"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up)">
                                      <p:cBhvr>
                                        <p:cTn id="46" dur="1000"/>
                                        <p:tgtEl>
                                          <p:spTgt spid="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1000"/>
                                        <p:tgtEl>
                                          <p:spTgt spid="22"/>
                                        </p:tgtEl>
                                      </p:cBhvr>
                                    </p:animEffect>
                                  </p:childTnLst>
                                </p:cTn>
                              </p:par>
                              <p:par>
                                <p:cTn id="50" presetID="22" presetClass="entr" presetSubtype="8" fill="hold" nodeType="withEffect">
                                  <p:stCondLst>
                                    <p:cond delay="0"/>
                                  </p:stCondLst>
                                  <p:childTnLst>
                                    <p:set>
                                      <p:cBhvr>
                                        <p:cTn id="51" dur="1" fill="hold">
                                          <p:stCondLst>
                                            <p:cond delay="0"/>
                                          </p:stCondLst>
                                        </p:cTn>
                                        <p:tgtEl>
                                          <p:spTgt spid="1027"/>
                                        </p:tgtEl>
                                        <p:attrNameLst>
                                          <p:attrName>style.visibility</p:attrName>
                                        </p:attrNameLst>
                                      </p:cBhvr>
                                      <p:to>
                                        <p:strVal val="visible"/>
                                      </p:to>
                                    </p:set>
                                    <p:animEffect transition="in" filter="wipe(left)">
                                      <p:cBhvr>
                                        <p:cTn id="52" dur="500"/>
                                        <p:tgtEl>
                                          <p:spTgt spid="1027"/>
                                        </p:tgtEl>
                                      </p:cBhvr>
                                    </p:animEffect>
                                  </p:childTnLst>
                                </p:cTn>
                              </p:par>
                              <p:par>
                                <p:cTn id="53" presetID="22" presetClass="entr" presetSubtype="1" fill="hold" nodeType="withEffect">
                                  <p:stCondLst>
                                    <p:cond delay="500"/>
                                  </p:stCondLst>
                                  <p:childTnLst>
                                    <p:set>
                                      <p:cBhvr>
                                        <p:cTn id="54" dur="1" fill="hold">
                                          <p:stCondLst>
                                            <p:cond delay="0"/>
                                          </p:stCondLst>
                                        </p:cTn>
                                        <p:tgtEl>
                                          <p:spTgt spid="1026"/>
                                        </p:tgtEl>
                                        <p:attrNameLst>
                                          <p:attrName>style.visibility</p:attrName>
                                        </p:attrNameLst>
                                      </p:cBhvr>
                                      <p:to>
                                        <p:strVal val="visible"/>
                                      </p:to>
                                    </p:set>
                                    <p:animEffect transition="in" filter="wipe(up)">
                                      <p:cBhvr>
                                        <p:cTn id="55" dur="500"/>
                                        <p:tgtEl>
                                          <p:spTgt spid="1026"/>
                                        </p:tgtEl>
                                      </p:cBhvr>
                                    </p:animEffec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 grpId="0" animBg="1"/>
      <p:bldP spid="3" grpId="0" animBg="1"/>
      <p:bldP spid="30" grpId="0" animBg="1"/>
      <p:bldP spid="25" grpId="0" animBg="1"/>
      <p:bldP spid="29"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3575721" y="467380"/>
            <a:ext cx="2372845" cy="1463066"/>
            <a:chOff x="3574926" y="467380"/>
            <a:chExt cx="2372845" cy="1463066"/>
          </a:xfrm>
        </p:grpSpPr>
        <p:pic>
          <p:nvPicPr>
            <p:cNvPr id="10" name="Picture 7" descr="\\hallam.shu.ac.uk\fs\SLSStaff\Projects\HEPP\Higher Education Progression Partnership\Marketing &amp; Communications\MASTER FOLDER\Icons\Hepp Icon - HE College - Cyan.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3061" b="71686" l="38462" r="98200"/>
                      </a14:imgEffect>
                    </a14:imgLayer>
                  </a14:imgProps>
                </a:ext>
                <a:ext uri="{28A0092B-C50C-407E-A947-70E740481C1C}">
                  <a14:useLocalDpi xmlns:a14="http://schemas.microsoft.com/office/drawing/2010/main" val="0"/>
                </a:ext>
              </a:extLst>
            </a:blip>
            <a:srcRect l="40166" t="33228" b="25637"/>
            <a:stretch/>
          </p:blipFill>
          <p:spPr bwMode="auto">
            <a:xfrm>
              <a:off x="4078982" y="645692"/>
              <a:ext cx="1868789" cy="128475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574926" y="467380"/>
              <a:ext cx="1326004" cy="369332"/>
            </a:xfrm>
            <a:prstGeom prst="rect">
              <a:avLst/>
            </a:prstGeom>
            <a:noFill/>
          </p:spPr>
          <p:txBody>
            <a:bodyPr vert="horz" wrap="none" rtlCol="0">
              <a:spAutoFit/>
            </a:bodyPr>
            <a:lstStyle/>
            <a:p>
              <a:r>
                <a:rPr lang="en-GB" b="1" dirty="0">
                  <a:latin typeface="Arial" panose="020B0604020202020204" pitchFamily="34" charset="0"/>
                  <a:cs typeface="Arial" panose="020B0604020202020204" pitchFamily="34" charset="0"/>
                </a:rPr>
                <a:t>Sixth form</a:t>
              </a:r>
            </a:p>
          </p:txBody>
        </p:sp>
      </p:grpSp>
      <p:grpSp>
        <p:nvGrpSpPr>
          <p:cNvPr id="32" name="Group 31"/>
          <p:cNvGrpSpPr/>
          <p:nvPr/>
        </p:nvGrpSpPr>
        <p:grpSpPr>
          <a:xfrm>
            <a:off x="4079777" y="2683545"/>
            <a:ext cx="2529899" cy="1609553"/>
            <a:chOff x="4078982" y="2683542"/>
            <a:chExt cx="2529899" cy="1609553"/>
          </a:xfrm>
        </p:grpSpPr>
        <p:pic>
          <p:nvPicPr>
            <p:cNvPr id="9" name="Picture 7" descr="\\hallam.shu.ac.uk\fs\SLSStaff\Projects\HEPP\Higher Education Progression Partnership\Marketing &amp; Communications\MASTER FOLDER\Icons\Hepp Icon - HE College - Cyan.jpg"/>
            <p:cNvPicPr>
              <a:picLocks noChangeAspect="1" noChangeArrowheads="1"/>
            </p:cNvPicPr>
            <p:nvPr/>
          </p:nvPicPr>
          <p:blipFill rotWithShape="1">
            <a:blip r:embed="rId5" cstate="print">
              <a:extLst>
                <a:ext uri="{BEBA8EAE-BF5A-486C-A8C5-ECC9F3942E4B}">
                  <a14:imgProps xmlns:a14="http://schemas.microsoft.com/office/drawing/2010/main">
                    <a14:imgLayer r:embed="rId4">
                      <a14:imgEffect>
                        <a14:backgroundRemoval t="6547" b="90507" l="0" r="100000">
                          <a14:foregroundMark x1="39935" y1="18167" x2="12111" y2="25696"/>
                          <a14:foregroundMark x1="12766" y1="29787" x2="43372" y2="26350"/>
                          <a14:foregroundMark x1="47136" y1="33879" x2="11457" y2="36661"/>
                          <a14:foregroundMark x1="79051" y1="42717" x2="59247" y2="65139"/>
                          <a14:backgroundMark x1="22259" y1="52373" x2="25368" y2="52046"/>
                          <a14:backgroundMark x1="20622" y1="52537" x2="21768" y2="52373"/>
                          <a14:backgroundMark x1="20786" y1="59247" x2="31097" y2="58920"/>
                          <a14:backgroundMark x1="31588" y1="65630" x2="22586" y2="65466"/>
                          <a14:backgroundMark x1="30769" y1="71849" x2="18003" y2="72504"/>
                          <a14:backgroundMark x1="18167" y1="79705" x2="32897" y2="78396"/>
                          <a14:backgroundMark x1="30115" y1="40589" x2="21277" y2="41571"/>
                          <a14:backgroundMark x1="28478" y1="42717" x2="23732" y2="45990"/>
                          <a14:backgroundMark x1="27169" y1="43535" x2="29787" y2="48282"/>
                        </a14:backgroundRemoval>
                      </a14:imgEffect>
                    </a14:imgLayer>
                  </a14:imgProps>
                </a:ext>
                <a:ext uri="{28A0092B-C50C-407E-A947-70E740481C1C}">
                  <a14:useLocalDpi xmlns:a14="http://schemas.microsoft.com/office/drawing/2010/main" val="0"/>
                </a:ext>
              </a:extLst>
            </a:blip>
            <a:srcRect r="45122" b="54792"/>
            <a:stretch/>
          </p:blipFill>
          <p:spPr bwMode="auto">
            <a:xfrm>
              <a:off x="4655046" y="2683542"/>
              <a:ext cx="1953835" cy="160955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078982" y="2749967"/>
              <a:ext cx="1018227" cy="369332"/>
            </a:xfrm>
            <a:prstGeom prst="rect">
              <a:avLst/>
            </a:prstGeom>
            <a:noFill/>
          </p:spPr>
          <p:txBody>
            <a:bodyPr vert="horz" wrap="none" rtlCol="0">
              <a:spAutoFit/>
            </a:bodyPr>
            <a:lstStyle/>
            <a:p>
              <a:r>
                <a:rPr lang="en-GB" b="1" dirty="0">
                  <a:latin typeface="Arial" panose="020B0604020202020204" pitchFamily="34" charset="0"/>
                  <a:cs typeface="Arial" panose="020B0604020202020204" pitchFamily="34" charset="0"/>
                </a:rPr>
                <a:t>College</a:t>
              </a:r>
            </a:p>
          </p:txBody>
        </p:sp>
      </p:grpSp>
      <p:grpSp>
        <p:nvGrpSpPr>
          <p:cNvPr id="35" name="Group 34"/>
          <p:cNvGrpSpPr/>
          <p:nvPr/>
        </p:nvGrpSpPr>
        <p:grpSpPr>
          <a:xfrm>
            <a:off x="413516" y="2132856"/>
            <a:ext cx="2586140" cy="2075566"/>
            <a:chOff x="412722" y="2132856"/>
            <a:chExt cx="2586140" cy="2075566"/>
          </a:xfrm>
        </p:grpSpPr>
        <p:grpSp>
          <p:nvGrpSpPr>
            <p:cNvPr id="8" name="Group 7"/>
            <p:cNvGrpSpPr/>
            <p:nvPr/>
          </p:nvGrpSpPr>
          <p:grpSpPr>
            <a:xfrm>
              <a:off x="889776" y="2132856"/>
              <a:ext cx="2109086" cy="2075566"/>
              <a:chOff x="6088081" y="1772816"/>
              <a:chExt cx="3627245" cy="3569597"/>
            </a:xfrm>
          </p:grpSpPr>
          <p:pic>
            <p:nvPicPr>
              <p:cNvPr id="6" name="Picture 6" descr="\\hallam.shu.ac.uk\fs\SLSStaff\Projects\HEPP\Higher Education Progression Partnership\Marketing &amp; Communications\MASTER FOLDER\Icons\Hepp Icon - Lecture Presentation - Steel.jpg"/>
              <p:cNvPicPr>
                <a:picLocks noChangeAspect="1" noChangeArrowheads="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ackgroundRemoval t="2946" b="96890" l="2128" r="96890">
                            <a14:foregroundMark x1="74141" y1="24223" x2="75450" y2="90507"/>
                          </a14:backgroundRemoval>
                        </a14:imgEffect>
                      </a14:imgLayer>
                    </a14:imgProps>
                  </a:ext>
                  <a:ext uri="{28A0092B-C50C-407E-A947-70E740481C1C}">
                    <a14:useLocalDpi xmlns:a14="http://schemas.microsoft.com/office/drawing/2010/main" val="0"/>
                  </a:ext>
                </a:extLst>
              </a:blip>
              <a:srcRect/>
              <a:stretch>
                <a:fillRect/>
              </a:stretch>
            </p:blipFill>
            <p:spPr bwMode="auto">
              <a:xfrm>
                <a:off x="7175326" y="1772816"/>
                <a:ext cx="254000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allam.shu.ac.uk\fs\SLSStaff\Projects\HEPP\Higher Education Progression Partnership\Marketing &amp; Communications\MASTER FOLDER\Icons\Hepp Icon - Crowd - Steel.jpg"/>
              <p:cNvPicPr>
                <a:picLocks noChangeAspect="1" noChangeArrowheads="1"/>
              </p:cNvPicPr>
              <p:nvPr/>
            </p:nvPicPr>
            <p:blipFill rotWithShape="1">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ackgroundRemoval t="5074" b="91326" l="655" r="98691">
                            <a14:foregroundMark x1="50736" y1="49264" x2="51882" y2="85270"/>
                          </a14:backgroundRemoval>
                        </a14:imgEffect>
                      </a14:imgLayer>
                    </a14:imgProps>
                  </a:ext>
                  <a:ext uri="{28A0092B-C50C-407E-A947-70E740481C1C}">
                    <a14:useLocalDpi xmlns:a14="http://schemas.microsoft.com/office/drawing/2010/main" val="0"/>
                  </a:ext>
                </a:extLst>
              </a:blip>
              <a:srcRect t="7476" r="1805"/>
              <a:stretch/>
            </p:blipFill>
            <p:spPr bwMode="auto">
              <a:xfrm>
                <a:off x="6088081" y="3140968"/>
                <a:ext cx="2336350" cy="2201445"/>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412722" y="2228235"/>
              <a:ext cx="954107" cy="369332"/>
            </a:xfrm>
            <a:prstGeom prst="rect">
              <a:avLst/>
            </a:prstGeom>
            <a:noFill/>
          </p:spPr>
          <p:txBody>
            <a:bodyPr vert="horz" wrap="none" rtlCol="0">
              <a:spAutoFit/>
            </a:bodyPr>
            <a:lstStyle/>
            <a:p>
              <a:r>
                <a:rPr lang="en-GB" b="1" dirty="0">
                  <a:solidFill>
                    <a:schemeClr val="bg1">
                      <a:lumMod val="75000"/>
                    </a:schemeClr>
                  </a:solidFill>
                  <a:latin typeface="Arial" panose="020B0604020202020204" pitchFamily="34" charset="0"/>
                  <a:cs typeface="Arial" panose="020B0604020202020204" pitchFamily="34" charset="0"/>
                </a:rPr>
                <a:t>School</a:t>
              </a:r>
            </a:p>
          </p:txBody>
        </p:sp>
      </p:grpSp>
      <p:sp>
        <p:nvSpPr>
          <p:cNvPr id="37" name="Freeform 36"/>
          <p:cNvSpPr/>
          <p:nvPr/>
        </p:nvSpPr>
        <p:spPr>
          <a:xfrm>
            <a:off x="1636165" y="1213341"/>
            <a:ext cx="2013439" cy="879231"/>
          </a:xfrm>
          <a:custGeom>
            <a:avLst/>
            <a:gdLst>
              <a:gd name="connsiteX0" fmla="*/ 0 w 2013439"/>
              <a:gd name="connsiteY0" fmla="*/ 879231 h 879231"/>
              <a:gd name="connsiteX1" fmla="*/ 545123 w 2013439"/>
              <a:gd name="connsiteY1" fmla="*/ 175847 h 879231"/>
              <a:gd name="connsiteX2" fmla="*/ 2013439 w 2013439"/>
              <a:gd name="connsiteY2" fmla="*/ 0 h 879231"/>
            </a:gdLst>
            <a:ahLst/>
            <a:cxnLst>
              <a:cxn ang="0">
                <a:pos x="connsiteX0" y="connsiteY0"/>
              </a:cxn>
              <a:cxn ang="0">
                <a:pos x="connsiteX1" y="connsiteY1"/>
              </a:cxn>
              <a:cxn ang="0">
                <a:pos x="connsiteX2" y="connsiteY2"/>
              </a:cxn>
            </a:cxnLst>
            <a:rect l="l" t="t" r="r" b="b"/>
            <a:pathLst>
              <a:path w="2013439" h="879231">
                <a:moveTo>
                  <a:pt x="0" y="879231"/>
                </a:moveTo>
                <a:cubicBezTo>
                  <a:pt x="104775" y="600808"/>
                  <a:pt x="209550" y="322385"/>
                  <a:pt x="545123" y="175847"/>
                </a:cubicBezTo>
                <a:cubicBezTo>
                  <a:pt x="880696" y="29309"/>
                  <a:pt x="1447067" y="14654"/>
                  <a:pt x="2013439" y="0"/>
                </a:cubicBezTo>
              </a:path>
            </a:pathLst>
          </a:custGeom>
          <a:no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eeform 1"/>
          <p:cNvSpPr/>
          <p:nvPr/>
        </p:nvSpPr>
        <p:spPr>
          <a:xfrm>
            <a:off x="1364090" y="4246685"/>
            <a:ext cx="412750" cy="1151792"/>
          </a:xfrm>
          <a:custGeom>
            <a:avLst/>
            <a:gdLst>
              <a:gd name="connsiteX0" fmla="*/ 412750 w 412750"/>
              <a:gd name="connsiteY0" fmla="*/ 1151792 h 1151792"/>
              <a:gd name="connsiteX1" fmla="*/ 34681 w 412750"/>
              <a:gd name="connsiteY1" fmla="*/ 720969 h 1151792"/>
              <a:gd name="connsiteX2" fmla="*/ 17096 w 412750"/>
              <a:gd name="connsiteY2" fmla="*/ 0 h 1151792"/>
              <a:gd name="connsiteX3" fmla="*/ 17096 w 412750"/>
              <a:gd name="connsiteY3" fmla="*/ 0 h 1151792"/>
              <a:gd name="connsiteX4" fmla="*/ 17096 w 412750"/>
              <a:gd name="connsiteY4" fmla="*/ 0 h 1151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750" h="1151792">
                <a:moveTo>
                  <a:pt x="412750" y="1151792"/>
                </a:moveTo>
                <a:cubicBezTo>
                  <a:pt x="256686" y="1032363"/>
                  <a:pt x="100623" y="912934"/>
                  <a:pt x="34681" y="720969"/>
                </a:cubicBezTo>
                <a:cubicBezTo>
                  <a:pt x="-31261" y="529004"/>
                  <a:pt x="17096" y="0"/>
                  <a:pt x="17096" y="0"/>
                </a:cubicBezTo>
                <a:lnTo>
                  <a:pt x="17096" y="0"/>
                </a:lnTo>
                <a:lnTo>
                  <a:pt x="17096" y="0"/>
                </a:lnTo>
              </a:path>
            </a:pathLst>
          </a:custGeom>
          <a:noFill/>
          <a:ln w="3810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2726411" y="3798280"/>
            <a:ext cx="1740877" cy="140775"/>
          </a:xfrm>
          <a:custGeom>
            <a:avLst/>
            <a:gdLst>
              <a:gd name="connsiteX0" fmla="*/ 0 w 1740877"/>
              <a:gd name="connsiteY0" fmla="*/ 17585 h 140775"/>
              <a:gd name="connsiteX1" fmla="*/ 1019908 w 1740877"/>
              <a:gd name="connsiteY1" fmla="*/ 140677 h 140775"/>
              <a:gd name="connsiteX2" fmla="*/ 1740877 w 1740877"/>
              <a:gd name="connsiteY2" fmla="*/ 0 h 140775"/>
            </a:gdLst>
            <a:ahLst/>
            <a:cxnLst>
              <a:cxn ang="0">
                <a:pos x="connsiteX0" y="connsiteY0"/>
              </a:cxn>
              <a:cxn ang="0">
                <a:pos x="connsiteX1" y="connsiteY1"/>
              </a:cxn>
              <a:cxn ang="0">
                <a:pos x="connsiteX2" y="connsiteY2"/>
              </a:cxn>
            </a:cxnLst>
            <a:rect l="l" t="t" r="r" b="b"/>
            <a:pathLst>
              <a:path w="1740877" h="140775">
                <a:moveTo>
                  <a:pt x="0" y="17585"/>
                </a:moveTo>
                <a:cubicBezTo>
                  <a:pt x="364881" y="80596"/>
                  <a:pt x="729762" y="143608"/>
                  <a:pt x="1019908" y="140677"/>
                </a:cubicBezTo>
                <a:cubicBezTo>
                  <a:pt x="1310054" y="137746"/>
                  <a:pt x="1525465" y="68873"/>
                  <a:pt x="1740877" y="0"/>
                </a:cubicBezTo>
              </a:path>
            </a:pathLst>
          </a:custGeom>
          <a:no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ounded Rectangle 35"/>
          <p:cNvSpPr/>
          <p:nvPr/>
        </p:nvSpPr>
        <p:spPr>
          <a:xfrm>
            <a:off x="7193368" y="836712"/>
            <a:ext cx="4176464" cy="4914383"/>
          </a:xfrm>
          <a:prstGeom prst="round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latin typeface="Arial" panose="020B0604020202020204" pitchFamily="34" charset="0"/>
                <a:cs typeface="Arial" panose="020B0604020202020204" pitchFamily="34" charset="0"/>
              </a:rPr>
              <a:t>Further Education</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Post-16</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Still compulsory but you can choose where to study</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More subject choices</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More practical/ vocational choices – different places will offer different courses</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Apprenticeships enable you to work and study</a:t>
            </a:r>
          </a:p>
        </p:txBody>
      </p:sp>
      <p:pic>
        <p:nvPicPr>
          <p:cNvPr id="18" name="Picture 4" descr="Walk to school clipart 7 » Clipart Station"/>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foregroundMark x1="29239" y1="23913" x2="28288" y2="46000"/>
                        <a14:foregroundMark x1="18542" y1="46261" x2="22821" y2="66522"/>
                        <a14:foregroundMark x1="26783" y1="48696" x2="27575" y2="63217"/>
                        <a14:foregroundMark x1="27734" y1="53478" x2="31379" y2="59913"/>
                        <a14:foregroundMark x1="30032" y1="53565" x2="31537" y2="64957"/>
                        <a14:foregroundMark x1="35182" y1="25478" x2="36133" y2="38087"/>
                        <a14:foregroundMark x1="26070" y1="79652" x2="23851" y2="80696"/>
                        <a14:foregroundMark x1="20444" y1="83565" x2="20761" y2="89304"/>
                        <a14:foregroundMark x1="35658" y1="58087" x2="37718" y2="63652"/>
                        <a14:foregroundMark x1="39223" y1="68000" x2="40095" y2="70348"/>
                        <a14:foregroundMark x1="14659" y1="65652" x2="12758" y2="67913"/>
                        <a14:foregroundMark x1="27338" y1="67478" x2="33439" y2="78957"/>
                        <a14:foregroundMark x1="39937" y1="82696" x2="44929" y2="79565"/>
                        <a14:foregroundMark x1="10618" y1="66957" x2="11252" y2="66957"/>
                        <a14:foregroundMark x1="70206" y1="40609" x2="70523" y2="43043"/>
                        <a14:foregroundMark x1="69889" y1="49826" x2="74802" y2="55913"/>
                        <a14:foregroundMark x1="74564" y1="73217" x2="74881" y2="76783"/>
                        <a14:foregroundMark x1="75277" y1="80087" x2="75674" y2="85739"/>
                        <a14:foregroundMark x1="69255" y1="74522" x2="67829" y2="77130"/>
                        <a14:foregroundMark x1="66165" y1="77565" x2="61173" y2="78870"/>
                        <a14:foregroundMark x1="60777" y1="80261" x2="59826" y2="87391"/>
                        <a14:foregroundMark x1="76307" y1="77043" x2="76307" y2="79130"/>
                        <a14:foregroundMark x1="19493" y1="34435" x2="19731" y2="36000"/>
                        <a14:foregroundMark x1="25674" y1="39826" x2="26149" y2="41304"/>
                        <a14:foregroundMark x1="24723" y1="37652" x2="25198" y2="38696"/>
                        <a14:foregroundMark x1="13629" y1="62174" x2="13471" y2="60174"/>
                        <a14:foregroundMark x1="65214" y1="53217" x2="61094" y2="42957"/>
                        <a14:foregroundMark x1="58716" y1="42783" x2="58558" y2="44957"/>
                        <a14:backgroundMark x1="28922" y1="76435" x2="30269" y2="78522"/>
                        <a14:backgroundMark x1="34231" y1="59043" x2="34231" y2="59043"/>
                      </a14:backgroundRemoval>
                    </a14:imgEffect>
                  </a14:imgLayer>
                </a14:imgProps>
              </a:ext>
              <a:ext uri="{28A0092B-C50C-407E-A947-70E740481C1C}">
                <a14:useLocalDpi xmlns:a14="http://schemas.microsoft.com/office/drawing/2010/main" val="0"/>
              </a:ext>
            </a:extLst>
          </a:blip>
          <a:srcRect r="50000"/>
          <a:stretch/>
        </p:blipFill>
        <p:spPr bwMode="auto">
          <a:xfrm>
            <a:off x="822169" y="3077438"/>
            <a:ext cx="1019751" cy="17716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Walk to school clipart 7 » Clipart Station"/>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foregroundMark x1="29239" y1="23913" x2="28288" y2="46000"/>
                        <a14:foregroundMark x1="18542" y1="46261" x2="22821" y2="66522"/>
                        <a14:foregroundMark x1="26783" y1="48696" x2="27575" y2="63217"/>
                        <a14:foregroundMark x1="27734" y1="53478" x2="31379" y2="59913"/>
                        <a14:foregroundMark x1="30032" y1="53565" x2="31537" y2="64957"/>
                        <a14:foregroundMark x1="35182" y1="25478" x2="36133" y2="38087"/>
                        <a14:foregroundMark x1="26070" y1="79652" x2="23851" y2="80696"/>
                        <a14:foregroundMark x1="20444" y1="83565" x2="20761" y2="89304"/>
                        <a14:foregroundMark x1="35658" y1="58087" x2="37718" y2="63652"/>
                        <a14:foregroundMark x1="39223" y1="68000" x2="40095" y2="70348"/>
                        <a14:foregroundMark x1="14659" y1="65652" x2="12758" y2="67913"/>
                        <a14:foregroundMark x1="27338" y1="67478" x2="33439" y2="78957"/>
                        <a14:foregroundMark x1="39937" y1="82696" x2="44929" y2="79565"/>
                        <a14:foregroundMark x1="10618" y1="66957" x2="11252" y2="66957"/>
                        <a14:foregroundMark x1="70206" y1="40609" x2="70523" y2="43043"/>
                        <a14:foregroundMark x1="69889" y1="49826" x2="74802" y2="55913"/>
                        <a14:foregroundMark x1="74564" y1="73217" x2="74881" y2="76783"/>
                        <a14:foregroundMark x1="75277" y1="80087" x2="75674" y2="85739"/>
                        <a14:foregroundMark x1="69255" y1="74522" x2="67829" y2="77130"/>
                        <a14:foregroundMark x1="66165" y1="77565" x2="61173" y2="78870"/>
                        <a14:foregroundMark x1="60777" y1="80261" x2="59826" y2="87391"/>
                        <a14:foregroundMark x1="76307" y1="77043" x2="76307" y2="79130"/>
                        <a14:foregroundMark x1="19493" y1="34435" x2="19731" y2="36000"/>
                        <a14:foregroundMark x1="25674" y1="39826" x2="26149" y2="41304"/>
                        <a14:foregroundMark x1="24723" y1="37652" x2="25198" y2="38696"/>
                        <a14:foregroundMark x1="13629" y1="62174" x2="13471" y2="60174"/>
                        <a14:foregroundMark x1="65214" y1="53217" x2="61094" y2="42957"/>
                        <a14:foregroundMark x1="58716" y1="42783" x2="58558" y2="44957"/>
                        <a14:backgroundMark x1="28922" y1="76435" x2="30269" y2="78522"/>
                        <a14:backgroundMark x1="34231" y1="59043" x2="34231" y2="59043"/>
                      </a14:backgroundRemoval>
                    </a14:imgEffect>
                  </a14:imgLayer>
                </a14:imgProps>
              </a:ext>
              <a:ext uri="{28A0092B-C50C-407E-A947-70E740481C1C}">
                <a14:useLocalDpi xmlns:a14="http://schemas.microsoft.com/office/drawing/2010/main" val="0"/>
              </a:ext>
            </a:extLst>
          </a:blip>
          <a:srcRect l="49648" r="7012"/>
          <a:stretch/>
        </p:blipFill>
        <p:spPr bwMode="auto">
          <a:xfrm>
            <a:off x="1807097" y="3068963"/>
            <a:ext cx="883920" cy="1771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7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par>
                                <p:cTn id="15" presetID="10"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par>
                          <p:cTn id="18" fill="hold">
                            <p:stCondLst>
                              <p:cond delay="2000"/>
                            </p:stCondLst>
                            <p:childTnLst>
                              <p:par>
                                <p:cTn id="19" presetID="10" presetClass="entr" presetSubtype="0" fill="hold" grpId="0" nodeType="afterEffect">
                                  <p:stCondLst>
                                    <p:cond delay="100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par>
                                <p:cTn id="22" presetID="37" presetClass="path" presetSubtype="0" accel="50000" decel="50000" fill="hold" nodeType="withEffect">
                                  <p:stCondLst>
                                    <p:cond delay="0"/>
                                  </p:stCondLst>
                                  <p:childTnLst>
                                    <p:animMotion origin="layout" path="M 5E-6 0.02847 L 0.07188 0.04375 C 0.08672 0.04722 0.10938 0.04931 0.13295 0.04931 C 0.15977 0.04931 0.18139 0.04722 0.19623 0.04375 L 0.26836 0.02847 " pathEditMode="relative" rAng="0" ptsTypes="FffFF">
                                      <p:cBhvr>
                                        <p:cTn id="23" dur="3000" fill="hold"/>
                                        <p:tgtEl>
                                          <p:spTgt spid="19"/>
                                        </p:tgtEl>
                                        <p:attrNameLst>
                                          <p:attrName>ppt_x</p:attrName>
                                          <p:attrName>ppt_y</p:attrName>
                                        </p:attrNameLst>
                                      </p:cBhvr>
                                      <p:rCtr x="13411" y="1042"/>
                                    </p:animMotion>
                                  </p:childTnLst>
                                </p:cTn>
                              </p:par>
                              <p:par>
                                <p:cTn id="24" presetID="37" presetClass="path" presetSubtype="0" accel="50000" decel="50000" fill="hold" nodeType="withEffect">
                                  <p:stCondLst>
                                    <p:cond delay="0"/>
                                  </p:stCondLst>
                                  <p:childTnLst>
                                    <p:animMotion origin="layout" path="M 2.5E-6 3.7037E-7 L 0.0237 -0.19005 C 0.02747 -0.23218 0.04375 -0.2706 0.06497 -0.30023 C 0.08997 -0.3331 0.1151 -0.34792 0.13841 -0.34282 L 0.2483 -0.32917 " pathEditMode="relative" rAng="-2198817" ptsTypes="FffFF">
                                      <p:cBhvr>
                                        <p:cTn id="25" dur="3000" fill="hold"/>
                                        <p:tgtEl>
                                          <p:spTgt spid="18"/>
                                        </p:tgtEl>
                                        <p:attrNameLst>
                                          <p:attrName>ppt_x</p:attrName>
                                          <p:attrName>ppt_y</p:attrName>
                                        </p:attrNameLst>
                                      </p:cBhvr>
                                      <p:rCtr x="9531" y="-23333"/>
                                    </p:animMotion>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36"/>
                                        </p:tgtEl>
                                      </p:cBhvr>
                                    </p:animEffect>
                                    <p:set>
                                      <p:cBhvr>
                                        <p:cTn id="30"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 grpId="0" animBg="1"/>
      <p:bldP spid="36" grpId="0" animBg="1"/>
      <p:bldP spid="3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0D39FC59-60D6-49D1-BD62-03A4411BA688}"/>
              </a:ext>
            </a:extLst>
          </p:cNvPr>
          <p:cNvSpPr>
            <a:spLocks noGrp="1"/>
          </p:cNvSpPr>
          <p:nvPr>
            <p:ph type="title"/>
          </p:nvPr>
        </p:nvSpPr>
        <p:spPr>
          <a:xfrm>
            <a:off x="759064" y="365125"/>
            <a:ext cx="10515600" cy="1325563"/>
          </a:xfrm>
        </p:spPr>
        <p:txBody>
          <a:bodyPr/>
          <a:lstStyle/>
          <a:p>
            <a:pPr algn="ctr"/>
            <a:r>
              <a:rPr lang="en-US" dirty="0"/>
              <a:t>What qualifications can you choose after Year 11?</a:t>
            </a:r>
          </a:p>
        </p:txBody>
      </p:sp>
      <p:sp>
        <p:nvSpPr>
          <p:cNvPr id="5" name="Rectangle 4">
            <a:extLst>
              <a:ext uri="{FF2B5EF4-FFF2-40B4-BE49-F238E27FC236}">
                <a16:creationId xmlns:a16="http://schemas.microsoft.com/office/drawing/2014/main" id="{A4D06C49-A8CC-400B-9C97-8A9847ABED2F}"/>
              </a:ext>
            </a:extLst>
          </p:cNvPr>
          <p:cNvSpPr/>
          <p:nvPr/>
        </p:nvSpPr>
        <p:spPr>
          <a:xfrm>
            <a:off x="3578773" y="1690688"/>
            <a:ext cx="4750676" cy="1738312"/>
          </a:xfrm>
          <a:prstGeom prst="rect">
            <a:avLst/>
          </a:prstGeom>
          <a:solidFill>
            <a:schemeClr val="bg2"/>
          </a:solidFill>
          <a:ln>
            <a:solidFill>
              <a:schemeClr val="bg1"/>
            </a:solidFill>
          </a:ln>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p>
            <a:pPr algn="ctr"/>
            <a:r>
              <a:rPr lang="en-GB" sz="3600" dirty="0">
                <a:solidFill>
                  <a:schemeClr val="tx1"/>
                </a:solidFill>
                <a:latin typeface="Arial"/>
                <a:cs typeface="Arial"/>
              </a:rPr>
              <a:t>Year 10 and Year 11</a:t>
            </a:r>
          </a:p>
          <a:p>
            <a:pPr algn="ctr"/>
            <a:r>
              <a:rPr lang="en-GB" sz="3600" dirty="0">
                <a:solidFill>
                  <a:schemeClr val="tx1"/>
                </a:solidFill>
                <a:latin typeface="Arial" panose="020B0604020202020204" pitchFamily="34" charset="0"/>
                <a:cs typeface="Arial" panose="020B0604020202020204" pitchFamily="34" charset="0"/>
              </a:rPr>
              <a:t>GCSEs </a:t>
            </a:r>
          </a:p>
        </p:txBody>
      </p:sp>
      <p:sp>
        <p:nvSpPr>
          <p:cNvPr id="6" name="Oval 5">
            <a:extLst>
              <a:ext uri="{FF2B5EF4-FFF2-40B4-BE49-F238E27FC236}">
                <a16:creationId xmlns:a16="http://schemas.microsoft.com/office/drawing/2014/main" id="{50D7E0C3-FE8A-4247-B91D-893403C9AE7B}"/>
              </a:ext>
            </a:extLst>
          </p:cNvPr>
          <p:cNvSpPr/>
          <p:nvPr/>
        </p:nvSpPr>
        <p:spPr>
          <a:xfrm>
            <a:off x="250632" y="3929841"/>
            <a:ext cx="2285355" cy="1267975"/>
          </a:xfrm>
          <a:prstGeom prst="ellipse">
            <a:avLst/>
          </a:prstGeom>
          <a:solidFill>
            <a:schemeClr val="accent4">
              <a:lumMod val="20000"/>
              <a:lumOff val="80000"/>
            </a:schemeClr>
          </a:solidFill>
          <a:ln w="19050">
            <a:solidFill>
              <a:schemeClr val="accent2">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200" dirty="0">
                <a:solidFill>
                  <a:srgbClr val="000000"/>
                </a:solidFill>
                <a:latin typeface="Arial" panose="020B0604020202020204" pitchFamily="34" charset="0"/>
                <a:cs typeface="Arial" panose="020B0604020202020204" pitchFamily="34" charset="0"/>
              </a:rPr>
              <a:t>A Levels</a:t>
            </a:r>
          </a:p>
        </p:txBody>
      </p:sp>
      <p:sp>
        <p:nvSpPr>
          <p:cNvPr id="7" name="Oval 6">
            <a:extLst>
              <a:ext uri="{FF2B5EF4-FFF2-40B4-BE49-F238E27FC236}">
                <a16:creationId xmlns:a16="http://schemas.microsoft.com/office/drawing/2014/main" id="{B8B636FC-AC37-492B-BC9A-F79372CA1325}"/>
              </a:ext>
            </a:extLst>
          </p:cNvPr>
          <p:cNvSpPr/>
          <p:nvPr/>
        </p:nvSpPr>
        <p:spPr>
          <a:xfrm>
            <a:off x="2683012" y="4035290"/>
            <a:ext cx="2784800" cy="1503255"/>
          </a:xfrm>
          <a:prstGeom prst="ellipse">
            <a:avLst/>
          </a:prstGeom>
          <a:solidFill>
            <a:schemeClr val="accent6">
              <a:lumMod val="20000"/>
              <a:lumOff val="80000"/>
            </a:schemeClr>
          </a:solidFill>
          <a:ln w="1905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200" dirty="0">
                <a:solidFill>
                  <a:schemeClr val="tx1"/>
                </a:solidFill>
                <a:latin typeface="Arial" panose="020B0604020202020204" pitchFamily="34" charset="0"/>
                <a:cs typeface="Arial" panose="020B0604020202020204" pitchFamily="34" charset="0"/>
              </a:rPr>
              <a:t>‘Vocational’ courses, such as BTEC</a:t>
            </a:r>
          </a:p>
        </p:txBody>
      </p:sp>
      <p:sp>
        <p:nvSpPr>
          <p:cNvPr id="8" name="Oval 7">
            <a:extLst>
              <a:ext uri="{FF2B5EF4-FFF2-40B4-BE49-F238E27FC236}">
                <a16:creationId xmlns:a16="http://schemas.microsoft.com/office/drawing/2014/main" id="{CD3FA23E-D8E9-4D6B-A3AE-DB81C1A7726A}"/>
              </a:ext>
            </a:extLst>
          </p:cNvPr>
          <p:cNvSpPr/>
          <p:nvPr/>
        </p:nvSpPr>
        <p:spPr>
          <a:xfrm>
            <a:off x="8253446" y="4025463"/>
            <a:ext cx="2758767" cy="1387366"/>
          </a:xfrm>
          <a:prstGeom prst="ellipse">
            <a:avLst/>
          </a:prstGeom>
          <a:solidFill>
            <a:schemeClr val="accent2">
              <a:lumMod val="20000"/>
              <a:lumOff val="80000"/>
            </a:schemeClr>
          </a:solidFill>
          <a:ln w="19050">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lIns="0" rIns="0" rtlCol="0" anchor="ctr"/>
          <a:lstStyle/>
          <a:p>
            <a:pPr algn="ctr"/>
            <a:r>
              <a:rPr lang="en-GB" sz="2200" dirty="0">
                <a:solidFill>
                  <a:schemeClr val="tx1"/>
                </a:solidFill>
                <a:latin typeface="Arial" panose="020B0604020202020204" pitchFamily="34" charset="0"/>
                <a:cs typeface="Arial" panose="020B0604020202020204" pitchFamily="34" charset="0"/>
              </a:rPr>
              <a:t>Apprenticeship</a:t>
            </a:r>
          </a:p>
        </p:txBody>
      </p:sp>
      <p:cxnSp>
        <p:nvCxnSpPr>
          <p:cNvPr id="9" name="Straight Arrow Connector 8">
            <a:extLst>
              <a:ext uri="{FF2B5EF4-FFF2-40B4-BE49-F238E27FC236}">
                <a16:creationId xmlns:a16="http://schemas.microsoft.com/office/drawing/2014/main" id="{4D262CE4-9B6A-41A3-839D-241933840942}"/>
              </a:ext>
            </a:extLst>
          </p:cNvPr>
          <p:cNvCxnSpPr>
            <a:cxnSpLocks/>
          </p:cNvCxnSpPr>
          <p:nvPr/>
        </p:nvCxnSpPr>
        <p:spPr>
          <a:xfrm flipH="1">
            <a:off x="4383233" y="3429000"/>
            <a:ext cx="170479" cy="58810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CE68687-A827-46F3-90C5-1F9D4B850049}"/>
              </a:ext>
            </a:extLst>
          </p:cNvPr>
          <p:cNvCxnSpPr>
            <a:cxnSpLocks/>
            <a:endCxn id="6" idx="7"/>
          </p:cNvCxnSpPr>
          <p:nvPr/>
        </p:nvCxnSpPr>
        <p:spPr>
          <a:xfrm flipH="1">
            <a:off x="2201305" y="3375237"/>
            <a:ext cx="1377468" cy="740295"/>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C0A2F0A-7FA5-4302-A573-F556F45E11DA}"/>
              </a:ext>
            </a:extLst>
          </p:cNvPr>
          <p:cNvCxnSpPr>
            <a:cxnSpLocks/>
          </p:cNvCxnSpPr>
          <p:nvPr/>
        </p:nvCxnSpPr>
        <p:spPr>
          <a:xfrm>
            <a:off x="8253446" y="3375237"/>
            <a:ext cx="652810" cy="695626"/>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B8B636FC-AC37-492B-BC9A-F79372CA1325}"/>
              </a:ext>
            </a:extLst>
          </p:cNvPr>
          <p:cNvSpPr/>
          <p:nvPr/>
        </p:nvSpPr>
        <p:spPr>
          <a:xfrm>
            <a:off x="5748908" y="4145703"/>
            <a:ext cx="2223441" cy="1282428"/>
          </a:xfrm>
          <a:prstGeom prst="ellipse">
            <a:avLst/>
          </a:prstGeom>
          <a:solidFill>
            <a:schemeClr val="accent1">
              <a:lumMod val="20000"/>
              <a:lumOff val="80000"/>
            </a:schemeClr>
          </a:solidFill>
          <a:ln w="19050">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200" dirty="0">
                <a:solidFill>
                  <a:schemeClr val="tx1"/>
                </a:solidFill>
                <a:latin typeface="Arial" panose="020B0604020202020204" pitchFamily="34" charset="0"/>
                <a:cs typeface="Arial" panose="020B0604020202020204" pitchFamily="34" charset="0"/>
              </a:rPr>
              <a:t>T levels</a:t>
            </a:r>
          </a:p>
        </p:txBody>
      </p:sp>
      <p:cxnSp>
        <p:nvCxnSpPr>
          <p:cNvPr id="18" name="Straight Arrow Connector 17">
            <a:extLst>
              <a:ext uri="{FF2B5EF4-FFF2-40B4-BE49-F238E27FC236}">
                <a16:creationId xmlns:a16="http://schemas.microsoft.com/office/drawing/2014/main" id="{DC0A2F0A-7FA5-4302-A573-F556F45E11DA}"/>
              </a:ext>
            </a:extLst>
          </p:cNvPr>
          <p:cNvCxnSpPr>
            <a:cxnSpLocks/>
            <a:endCxn id="16" idx="0"/>
          </p:cNvCxnSpPr>
          <p:nvPr/>
        </p:nvCxnSpPr>
        <p:spPr>
          <a:xfrm>
            <a:off x="6573848" y="3351773"/>
            <a:ext cx="286781" cy="79393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747538"/>
      </p:ext>
    </p:extLst>
  </p:cSld>
  <p:clrMapOvr>
    <a:masterClrMapping/>
  </p:clrMapOvr>
  <mc:AlternateContent xmlns:mc="http://schemas.openxmlformats.org/markup-compatibility/2006" xmlns:p14="http://schemas.microsoft.com/office/powerpoint/2010/main">
    <mc:Choice Requires="p14">
      <p:transition p14:dur="0" advClick="0" advTm="11000"/>
    </mc:Choice>
    <mc:Fallback xmlns="">
      <p:transition advClick="0" advTm="1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42"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1"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42"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FFCEA879-AFA6-5640-0890-5AEBD0688AEA}"/>
              </a:ext>
            </a:extLst>
          </p:cNvPr>
          <p:cNvGraphicFramePr>
            <a:graphicFrameLocks noGrp="1"/>
          </p:cNvGraphicFramePr>
          <p:nvPr>
            <p:extLst>
              <p:ext uri="{D42A27DB-BD31-4B8C-83A1-F6EECF244321}">
                <p14:modId xmlns:p14="http://schemas.microsoft.com/office/powerpoint/2010/main" val="1166146698"/>
              </p:ext>
            </p:extLst>
          </p:nvPr>
        </p:nvGraphicFramePr>
        <p:xfrm>
          <a:off x="546264" y="320633"/>
          <a:ext cx="11198432" cy="5552903"/>
        </p:xfrm>
        <a:graphic>
          <a:graphicData uri="http://schemas.openxmlformats.org/drawingml/2006/table">
            <a:tbl>
              <a:tblPr firstRow="1" bandRow="1">
                <a:tableStyleId>{5C22544A-7EE6-4342-B048-85BDC9FD1C3A}</a:tableStyleId>
              </a:tblPr>
              <a:tblGrid>
                <a:gridCol w="5599216">
                  <a:extLst>
                    <a:ext uri="{9D8B030D-6E8A-4147-A177-3AD203B41FA5}">
                      <a16:colId xmlns:a16="http://schemas.microsoft.com/office/drawing/2014/main" val="348442494"/>
                    </a:ext>
                  </a:extLst>
                </a:gridCol>
                <a:gridCol w="5599216">
                  <a:extLst>
                    <a:ext uri="{9D8B030D-6E8A-4147-A177-3AD203B41FA5}">
                      <a16:colId xmlns:a16="http://schemas.microsoft.com/office/drawing/2014/main" val="2666034723"/>
                    </a:ext>
                  </a:extLst>
                </a:gridCol>
              </a:tblGrid>
              <a:tr h="269688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solidFill>
                          <a:schemeClr val="tx1">
                            <a:lumMod val="65000"/>
                            <a:lumOff val="35000"/>
                          </a:schemeClr>
                        </a:solidFill>
                      </a:endParaRPr>
                    </a:p>
                  </a:txBody>
                  <a:tcPr>
                    <a:solidFill>
                      <a:schemeClr val="accent4">
                        <a:lumMod val="20000"/>
                        <a:lumOff val="80000"/>
                      </a:schemeClr>
                    </a:solidFill>
                  </a:tcPr>
                </a:tc>
                <a:tc>
                  <a:txBody>
                    <a:bodyPr/>
                    <a:lstStyle/>
                    <a:p>
                      <a:endParaRPr lang="en-GB" dirty="0"/>
                    </a:p>
                  </a:txBody>
                  <a:tcPr>
                    <a:solidFill>
                      <a:schemeClr val="accent6">
                        <a:lumMod val="20000"/>
                        <a:lumOff val="80000"/>
                      </a:schemeClr>
                    </a:solidFill>
                  </a:tcPr>
                </a:tc>
                <a:extLst>
                  <a:ext uri="{0D108BD9-81ED-4DB2-BD59-A6C34878D82A}">
                    <a16:rowId xmlns:a16="http://schemas.microsoft.com/office/drawing/2014/main" val="3818046712"/>
                  </a:ext>
                </a:extLst>
              </a:tr>
              <a:tr h="2856016">
                <a:tc>
                  <a:txBody>
                    <a:bodyPr/>
                    <a:lstStyle/>
                    <a:p>
                      <a:endParaRPr lang="en-GB" dirty="0"/>
                    </a:p>
                  </a:txBody>
                  <a:tcPr>
                    <a:solidFill>
                      <a:schemeClr val="accent5">
                        <a:lumMod val="20000"/>
                        <a:lumOff val="80000"/>
                      </a:schemeClr>
                    </a:solidFill>
                  </a:tcPr>
                </a:tc>
                <a:tc>
                  <a:txBody>
                    <a:bodyPr/>
                    <a:lstStyle/>
                    <a:p>
                      <a:endParaRPr lang="en-GB" dirty="0"/>
                    </a:p>
                  </a:txBody>
                  <a:tcPr>
                    <a:solidFill>
                      <a:schemeClr val="accent2">
                        <a:lumMod val="20000"/>
                        <a:lumOff val="80000"/>
                      </a:schemeClr>
                    </a:solidFill>
                  </a:tcPr>
                </a:tc>
                <a:extLst>
                  <a:ext uri="{0D108BD9-81ED-4DB2-BD59-A6C34878D82A}">
                    <a16:rowId xmlns:a16="http://schemas.microsoft.com/office/drawing/2014/main" val="110592970"/>
                  </a:ext>
                </a:extLst>
              </a:tr>
            </a:tbl>
          </a:graphicData>
        </a:graphic>
      </p:graphicFrame>
      <p:sp>
        <p:nvSpPr>
          <p:cNvPr id="6" name="TextBox 5">
            <a:extLst>
              <a:ext uri="{FF2B5EF4-FFF2-40B4-BE49-F238E27FC236}">
                <a16:creationId xmlns:a16="http://schemas.microsoft.com/office/drawing/2014/main" id="{1B7FF52D-46E0-B06E-F8D2-11CF4B1BDBD6}"/>
              </a:ext>
            </a:extLst>
          </p:cNvPr>
          <p:cNvSpPr txBox="1"/>
          <p:nvPr/>
        </p:nvSpPr>
        <p:spPr>
          <a:xfrm>
            <a:off x="676893" y="320633"/>
            <a:ext cx="2446317" cy="461665"/>
          </a:xfrm>
          <a:prstGeom prst="rect">
            <a:avLst/>
          </a:prstGeom>
          <a:noFill/>
        </p:spPr>
        <p:txBody>
          <a:bodyPr wrap="square" rtlCol="0">
            <a:spAutoFit/>
          </a:bodyPr>
          <a:lstStyle/>
          <a:p>
            <a:r>
              <a:rPr lang="en-GB" sz="2400" b="1" dirty="0">
                <a:solidFill>
                  <a:schemeClr val="tx1">
                    <a:lumMod val="65000"/>
                    <a:lumOff val="35000"/>
                  </a:schemeClr>
                </a:solidFill>
              </a:rPr>
              <a:t>A Levels</a:t>
            </a:r>
          </a:p>
        </p:txBody>
      </p:sp>
      <p:sp>
        <p:nvSpPr>
          <p:cNvPr id="7" name="TextBox 6">
            <a:extLst>
              <a:ext uri="{FF2B5EF4-FFF2-40B4-BE49-F238E27FC236}">
                <a16:creationId xmlns:a16="http://schemas.microsoft.com/office/drawing/2014/main" id="{AAC64E54-EE74-B28D-9C5B-D0FD71EE9A33}"/>
              </a:ext>
            </a:extLst>
          </p:cNvPr>
          <p:cNvSpPr txBox="1"/>
          <p:nvPr/>
        </p:nvSpPr>
        <p:spPr>
          <a:xfrm>
            <a:off x="676893" y="511761"/>
            <a:ext cx="5225142" cy="2031325"/>
          </a:xfrm>
          <a:prstGeom prst="rect">
            <a:avLst/>
          </a:prstGeom>
          <a:noFill/>
        </p:spPr>
        <p:txBody>
          <a:bodyPr wrap="square" rtlCol="0">
            <a:spAutoFit/>
          </a:bodyPr>
          <a:lstStyle/>
          <a:p>
            <a:endParaRPr lang="en-GB" dirty="0">
              <a:solidFill>
                <a:schemeClr val="tx1">
                  <a:lumMod val="65000"/>
                  <a:lumOff val="35000"/>
                </a:schemeClr>
              </a:solidFill>
            </a:endParaRPr>
          </a:p>
          <a:p>
            <a:pPr marL="285750" indent="-285750">
              <a:buFont typeface="Arial" panose="020B0604020202020204" pitchFamily="34" charset="0"/>
              <a:buChar char="•"/>
            </a:pPr>
            <a:r>
              <a:rPr lang="en-GB" sz="1800" b="1" dirty="0">
                <a:solidFill>
                  <a:schemeClr val="tx1">
                    <a:lumMod val="65000"/>
                    <a:lumOff val="35000"/>
                  </a:schemeClr>
                </a:solidFill>
              </a:rPr>
              <a:t>2 year course </a:t>
            </a:r>
            <a:r>
              <a:rPr lang="en-GB" b="1" dirty="0">
                <a:solidFill>
                  <a:schemeClr val="tx1">
                    <a:lumMod val="65000"/>
                    <a:lumOff val="35000"/>
                  </a:schemeClr>
                </a:solidFill>
              </a:rPr>
              <a:t>assessed via exams- </a:t>
            </a:r>
            <a:r>
              <a:rPr lang="en-GB" sz="1800" b="1" dirty="0">
                <a:solidFill>
                  <a:schemeClr val="tx1">
                    <a:lumMod val="65000"/>
                    <a:lumOff val="35000"/>
                  </a:schemeClr>
                </a:solidFill>
              </a:rPr>
              <a:t>studied at sixth form or college</a:t>
            </a:r>
          </a:p>
          <a:p>
            <a:pPr marL="285750" indent="-285750">
              <a:buFont typeface="Arial" panose="020B0604020202020204" pitchFamily="34" charset="0"/>
              <a:buChar char="•"/>
            </a:pPr>
            <a:r>
              <a:rPr lang="en-GB" sz="1800" b="1" dirty="0">
                <a:solidFill>
                  <a:schemeClr val="tx1">
                    <a:lumMod val="65000"/>
                    <a:lumOff val="35000"/>
                  </a:schemeClr>
                </a:solidFill>
              </a:rPr>
              <a:t>Choose 3-4 subjects</a:t>
            </a:r>
          </a:p>
          <a:p>
            <a:pPr marL="285750" indent="-285750">
              <a:buFont typeface="Arial" panose="020B0604020202020204" pitchFamily="34" charset="0"/>
              <a:buChar char="•"/>
            </a:pPr>
            <a:r>
              <a:rPr lang="en-GB" sz="1800" b="1" dirty="0">
                <a:solidFill>
                  <a:schemeClr val="tx1">
                    <a:lumMod val="65000"/>
                    <a:lumOff val="35000"/>
                  </a:schemeClr>
                </a:solidFill>
              </a:rPr>
              <a:t>Some institutions allow you to combine A levels and other qualifications e.g. BTECs </a:t>
            </a:r>
          </a:p>
          <a:p>
            <a:endParaRPr lang="en-GB" dirty="0"/>
          </a:p>
        </p:txBody>
      </p:sp>
      <p:sp>
        <p:nvSpPr>
          <p:cNvPr id="8" name="TextBox 7">
            <a:extLst>
              <a:ext uri="{FF2B5EF4-FFF2-40B4-BE49-F238E27FC236}">
                <a16:creationId xmlns:a16="http://schemas.microsoft.com/office/drawing/2014/main" id="{C3BB3817-9B84-1598-620C-56051833E24E}"/>
              </a:ext>
            </a:extLst>
          </p:cNvPr>
          <p:cNvSpPr txBox="1"/>
          <p:nvPr/>
        </p:nvSpPr>
        <p:spPr>
          <a:xfrm>
            <a:off x="6282047" y="403761"/>
            <a:ext cx="5363689" cy="461665"/>
          </a:xfrm>
          <a:prstGeom prst="rect">
            <a:avLst/>
          </a:prstGeom>
          <a:noFill/>
        </p:spPr>
        <p:txBody>
          <a:bodyPr wrap="square" rtlCol="0">
            <a:spAutoFit/>
          </a:bodyPr>
          <a:lstStyle/>
          <a:p>
            <a:r>
              <a:rPr lang="en-GB" sz="2400" b="1" dirty="0">
                <a:solidFill>
                  <a:schemeClr val="tx1">
                    <a:lumMod val="65000"/>
                    <a:lumOff val="35000"/>
                  </a:schemeClr>
                </a:solidFill>
              </a:rPr>
              <a:t>Vocational e.g. BTEC, Cambridge</a:t>
            </a:r>
          </a:p>
        </p:txBody>
      </p:sp>
      <p:sp>
        <p:nvSpPr>
          <p:cNvPr id="10" name="TextBox 9">
            <a:extLst>
              <a:ext uri="{FF2B5EF4-FFF2-40B4-BE49-F238E27FC236}">
                <a16:creationId xmlns:a16="http://schemas.microsoft.com/office/drawing/2014/main" id="{A148A557-671B-6C18-3FB0-098A49A3FFAD}"/>
              </a:ext>
            </a:extLst>
          </p:cNvPr>
          <p:cNvSpPr txBox="1"/>
          <p:nvPr/>
        </p:nvSpPr>
        <p:spPr>
          <a:xfrm>
            <a:off x="6266214" y="911740"/>
            <a:ext cx="5225142" cy="1754326"/>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chemeClr val="tx1">
                    <a:lumMod val="65000"/>
                    <a:lumOff val="35000"/>
                  </a:schemeClr>
                </a:solidFill>
              </a:rPr>
              <a:t>Combination of course work and exam assessment </a:t>
            </a:r>
          </a:p>
          <a:p>
            <a:pPr marL="285750" indent="-285750">
              <a:buFont typeface="Arial" panose="020B0604020202020204" pitchFamily="34" charset="0"/>
              <a:buChar char="•"/>
            </a:pPr>
            <a:r>
              <a:rPr lang="en-GB" b="1" dirty="0">
                <a:solidFill>
                  <a:schemeClr val="tx1">
                    <a:lumMod val="65000"/>
                    <a:lumOff val="35000"/>
                  </a:schemeClr>
                </a:solidFill>
              </a:rPr>
              <a:t>Different qualification names e.g. BTEC</a:t>
            </a:r>
          </a:p>
          <a:p>
            <a:pPr marL="285750" indent="-285750">
              <a:buFont typeface="Arial" panose="020B0604020202020204" pitchFamily="34" charset="0"/>
              <a:buChar char="•"/>
            </a:pPr>
            <a:r>
              <a:rPr lang="en-GB" b="1" dirty="0">
                <a:solidFill>
                  <a:schemeClr val="tx1">
                    <a:lumMod val="65000"/>
                    <a:lumOff val="35000"/>
                  </a:schemeClr>
                </a:solidFill>
                <a:cs typeface="Arial"/>
              </a:rPr>
              <a:t>May be combined with other types of qualification depending on the institution</a:t>
            </a:r>
          </a:p>
          <a:p>
            <a:endParaRPr lang="en-GB" dirty="0"/>
          </a:p>
        </p:txBody>
      </p:sp>
      <p:sp>
        <p:nvSpPr>
          <p:cNvPr id="11" name="TextBox 10">
            <a:extLst>
              <a:ext uri="{FF2B5EF4-FFF2-40B4-BE49-F238E27FC236}">
                <a16:creationId xmlns:a16="http://schemas.microsoft.com/office/drawing/2014/main" id="{7DF80AC0-8A86-B709-C321-B889249FE32D}"/>
              </a:ext>
            </a:extLst>
          </p:cNvPr>
          <p:cNvSpPr txBox="1"/>
          <p:nvPr/>
        </p:nvSpPr>
        <p:spPr>
          <a:xfrm>
            <a:off x="676893" y="3097084"/>
            <a:ext cx="1971304" cy="461665"/>
          </a:xfrm>
          <a:prstGeom prst="rect">
            <a:avLst/>
          </a:prstGeom>
          <a:noFill/>
        </p:spPr>
        <p:txBody>
          <a:bodyPr wrap="square" rtlCol="0">
            <a:spAutoFit/>
          </a:bodyPr>
          <a:lstStyle/>
          <a:p>
            <a:r>
              <a:rPr lang="en-GB" sz="2400" b="1" dirty="0">
                <a:solidFill>
                  <a:schemeClr val="tx1">
                    <a:lumMod val="65000"/>
                    <a:lumOff val="35000"/>
                  </a:schemeClr>
                </a:solidFill>
              </a:rPr>
              <a:t>T Levels</a:t>
            </a:r>
          </a:p>
        </p:txBody>
      </p:sp>
      <p:sp>
        <p:nvSpPr>
          <p:cNvPr id="13" name="TextBox 12">
            <a:extLst>
              <a:ext uri="{FF2B5EF4-FFF2-40B4-BE49-F238E27FC236}">
                <a16:creationId xmlns:a16="http://schemas.microsoft.com/office/drawing/2014/main" id="{8C86794B-D53A-3AC5-27B5-BF91A3F2478B}"/>
              </a:ext>
            </a:extLst>
          </p:cNvPr>
          <p:cNvSpPr txBox="1"/>
          <p:nvPr/>
        </p:nvSpPr>
        <p:spPr>
          <a:xfrm>
            <a:off x="700644" y="3558749"/>
            <a:ext cx="5225142" cy="2031325"/>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chemeClr val="tx1">
                    <a:lumMod val="65000"/>
                    <a:lumOff val="35000"/>
                  </a:schemeClr>
                </a:solidFill>
              </a:rPr>
              <a:t>Mixture of technical knowledge and practical skills</a:t>
            </a:r>
          </a:p>
          <a:p>
            <a:pPr marL="285750" indent="-285750">
              <a:buFont typeface="Arial" panose="020B0604020202020204" pitchFamily="34" charset="0"/>
              <a:buChar char="•"/>
            </a:pPr>
            <a:r>
              <a:rPr lang="en-GB" b="1" dirty="0">
                <a:solidFill>
                  <a:schemeClr val="tx1">
                    <a:lumMod val="65000"/>
                    <a:lumOff val="35000"/>
                  </a:schemeClr>
                </a:solidFill>
              </a:rPr>
              <a:t>Industry placement of at least 45 days</a:t>
            </a:r>
          </a:p>
          <a:p>
            <a:pPr marL="285750" indent="-285750">
              <a:buFont typeface="Arial" panose="020B0604020202020204" pitchFamily="34" charset="0"/>
              <a:buChar char="•"/>
            </a:pPr>
            <a:r>
              <a:rPr lang="en-GB" b="1" dirty="0">
                <a:solidFill>
                  <a:schemeClr val="tx1">
                    <a:lumMod val="65000"/>
                    <a:lumOff val="35000"/>
                  </a:schemeClr>
                </a:solidFill>
              </a:rPr>
              <a:t>Assessed through exam and project work</a:t>
            </a:r>
          </a:p>
          <a:p>
            <a:pPr marL="285750" indent="-285750">
              <a:buFont typeface="Arial" panose="020B0604020202020204" pitchFamily="34" charset="0"/>
              <a:buChar char="•"/>
            </a:pPr>
            <a:r>
              <a:rPr lang="en-GB" b="1" dirty="0">
                <a:solidFill>
                  <a:schemeClr val="tx1">
                    <a:lumMod val="65000"/>
                    <a:lumOff val="35000"/>
                  </a:schemeClr>
                </a:solidFill>
              </a:rPr>
              <a:t>Available at Level 3 (Need 5 GCSE’s at grade 4+)</a:t>
            </a:r>
          </a:p>
          <a:p>
            <a:endParaRPr lang="en-GB" b="1" dirty="0">
              <a:solidFill>
                <a:schemeClr val="tx1">
                  <a:lumMod val="65000"/>
                  <a:lumOff val="35000"/>
                </a:schemeClr>
              </a:solidFill>
            </a:endParaRPr>
          </a:p>
          <a:p>
            <a:endParaRPr lang="en-GB" dirty="0"/>
          </a:p>
        </p:txBody>
      </p:sp>
      <p:sp>
        <p:nvSpPr>
          <p:cNvPr id="14" name="TextBox 13">
            <a:extLst>
              <a:ext uri="{FF2B5EF4-FFF2-40B4-BE49-F238E27FC236}">
                <a16:creationId xmlns:a16="http://schemas.microsoft.com/office/drawing/2014/main" id="{5EA32CCB-811C-2D18-39ED-F2832000DE31}"/>
              </a:ext>
            </a:extLst>
          </p:cNvPr>
          <p:cNvSpPr txBox="1"/>
          <p:nvPr/>
        </p:nvSpPr>
        <p:spPr>
          <a:xfrm>
            <a:off x="6266214" y="3057380"/>
            <a:ext cx="4955968" cy="461665"/>
          </a:xfrm>
          <a:prstGeom prst="rect">
            <a:avLst/>
          </a:prstGeom>
          <a:noFill/>
        </p:spPr>
        <p:txBody>
          <a:bodyPr wrap="square" rtlCol="0">
            <a:spAutoFit/>
          </a:bodyPr>
          <a:lstStyle/>
          <a:p>
            <a:r>
              <a:rPr lang="en-GB" sz="2400" b="1" dirty="0">
                <a:solidFill>
                  <a:schemeClr val="tx1">
                    <a:lumMod val="65000"/>
                    <a:lumOff val="35000"/>
                  </a:schemeClr>
                </a:solidFill>
              </a:rPr>
              <a:t>Apprenticeships</a:t>
            </a:r>
          </a:p>
        </p:txBody>
      </p:sp>
      <p:sp>
        <p:nvSpPr>
          <p:cNvPr id="16" name="TextBox 15">
            <a:extLst>
              <a:ext uri="{FF2B5EF4-FFF2-40B4-BE49-F238E27FC236}">
                <a16:creationId xmlns:a16="http://schemas.microsoft.com/office/drawing/2014/main" id="{B3BD9A76-F31A-9398-CC74-33E0D33DA178}"/>
              </a:ext>
            </a:extLst>
          </p:cNvPr>
          <p:cNvSpPr txBox="1"/>
          <p:nvPr/>
        </p:nvSpPr>
        <p:spPr>
          <a:xfrm>
            <a:off x="6196940" y="3558749"/>
            <a:ext cx="5363689" cy="1477328"/>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chemeClr val="tx1">
                    <a:lumMod val="65000"/>
                    <a:lumOff val="35000"/>
                  </a:schemeClr>
                </a:solidFill>
              </a:rPr>
              <a:t>GCSE grades- often grade 4 in Maths and English, may require Science</a:t>
            </a:r>
          </a:p>
          <a:p>
            <a:pPr marL="285750" indent="-285750">
              <a:buFont typeface="Arial" panose="020B0604020202020204" pitchFamily="34" charset="0"/>
              <a:buChar char="•"/>
            </a:pPr>
            <a:r>
              <a:rPr lang="en-GB" b="1" dirty="0">
                <a:solidFill>
                  <a:schemeClr val="tx1">
                    <a:lumMod val="65000"/>
                    <a:lumOff val="35000"/>
                  </a:schemeClr>
                </a:solidFill>
              </a:rPr>
              <a:t>Job areas and amount of vacancies available will vary </a:t>
            </a:r>
          </a:p>
          <a:p>
            <a:pPr marL="285750" indent="-285750">
              <a:buFont typeface="Arial" panose="020B0604020202020204" pitchFamily="34" charset="0"/>
              <a:buChar char="•"/>
            </a:pPr>
            <a:r>
              <a:rPr lang="en-GB" b="1" dirty="0">
                <a:solidFill>
                  <a:schemeClr val="tx1">
                    <a:lumMod val="65000"/>
                    <a:lumOff val="35000"/>
                  </a:schemeClr>
                </a:solidFill>
              </a:rPr>
              <a:t>Combination of work and studying</a:t>
            </a:r>
          </a:p>
        </p:txBody>
      </p:sp>
    </p:spTree>
    <p:extLst>
      <p:ext uri="{BB962C8B-B14F-4D97-AF65-F5344CB8AC3E}">
        <p14:creationId xmlns:p14="http://schemas.microsoft.com/office/powerpoint/2010/main" val="146282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3"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D338-CDCF-BF24-54A2-79088A4F67C7}"/>
              </a:ext>
            </a:extLst>
          </p:cNvPr>
          <p:cNvSpPr>
            <a:spLocks noGrp="1"/>
          </p:cNvSpPr>
          <p:nvPr>
            <p:ph type="title"/>
          </p:nvPr>
        </p:nvSpPr>
        <p:spPr/>
        <p:txBody>
          <a:bodyPr/>
          <a:lstStyle/>
          <a:p>
            <a:pPr algn="ctr"/>
            <a:r>
              <a:rPr lang="en-GB" dirty="0"/>
              <a:t>Where will you study?</a:t>
            </a:r>
          </a:p>
        </p:txBody>
      </p:sp>
      <p:sp>
        <p:nvSpPr>
          <p:cNvPr id="10" name="Text Placeholder 9">
            <a:extLst>
              <a:ext uri="{FF2B5EF4-FFF2-40B4-BE49-F238E27FC236}">
                <a16:creationId xmlns:a16="http://schemas.microsoft.com/office/drawing/2014/main" id="{566716B1-CB2A-AEC8-DDCC-8AF979EBB121}"/>
              </a:ext>
            </a:extLst>
          </p:cNvPr>
          <p:cNvSpPr>
            <a:spLocks noGrp="1"/>
          </p:cNvSpPr>
          <p:nvPr>
            <p:ph type="body" idx="1"/>
          </p:nvPr>
        </p:nvSpPr>
        <p:spPr/>
        <p:txBody>
          <a:bodyPr/>
          <a:lstStyle/>
          <a:p>
            <a:endParaRPr lang="en-GB"/>
          </a:p>
        </p:txBody>
      </p:sp>
      <p:pic>
        <p:nvPicPr>
          <p:cNvPr id="5" name="Picture 7" descr="\\hallam.shu.ac.uk\fs\SLSStaff\Projects\HEPP\Higher Education Progression Partnership\Marketing &amp; Communications\MASTER FOLDER\Icons\Hepp Icon - HE College - Cyan.jpg">
            <a:extLst>
              <a:ext uri="{FF2B5EF4-FFF2-40B4-BE49-F238E27FC236}">
                <a16:creationId xmlns:a16="http://schemas.microsoft.com/office/drawing/2014/main" id="{C23FC051-F154-4EA2-74FA-C03030D74741}"/>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6547" b="90507" l="0" r="100000">
                        <a14:foregroundMark x1="39935" y1="18167" x2="12111" y2="25696"/>
                        <a14:foregroundMark x1="12766" y1="29787" x2="43372" y2="26350"/>
                        <a14:foregroundMark x1="47136" y1="33879" x2="11457" y2="36661"/>
                        <a14:foregroundMark x1="79051" y1="42717" x2="59247" y2="65139"/>
                        <a14:backgroundMark x1="22259" y1="52373" x2="25368" y2="52046"/>
                        <a14:backgroundMark x1="20622" y1="52537" x2="21768" y2="52373"/>
                        <a14:backgroundMark x1="20786" y1="59247" x2="31097" y2="58920"/>
                        <a14:backgroundMark x1="31588" y1="65630" x2="22586" y2="65466"/>
                        <a14:backgroundMark x1="30769" y1="71849" x2="18003" y2="72504"/>
                        <a14:backgroundMark x1="18167" y1="79705" x2="32897" y2="78396"/>
                        <a14:backgroundMark x1="30115" y1="40589" x2="21277" y2="41571"/>
                        <a14:backgroundMark x1="28478" y1="42717" x2="23732" y2="45990"/>
                        <a14:backgroundMark x1="27169" y1="43535" x2="29787" y2="48282"/>
                      </a14:backgroundRemoval>
                    </a14:imgEffect>
                  </a14:imgLayer>
                </a14:imgProps>
              </a:ext>
              <a:ext uri="{28A0092B-C50C-407E-A947-70E740481C1C}">
                <a14:useLocalDpi xmlns:a14="http://schemas.microsoft.com/office/drawing/2010/main" val="0"/>
              </a:ext>
            </a:extLst>
          </a:blip>
          <a:srcRect r="45122" b="54792"/>
          <a:stretch/>
        </p:blipFill>
        <p:spPr bwMode="auto">
          <a:xfrm>
            <a:off x="1792061" y="877973"/>
            <a:ext cx="1953835" cy="16095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allam.shu.ac.uk\fs\SLSStaff\Projects\HEPP\Higher Education Progression Partnership\Marketing &amp; Communications\MASTER FOLDER\Icons\Hepp Icon - HE College - Cyan.jpg">
            <a:extLst>
              <a:ext uri="{FF2B5EF4-FFF2-40B4-BE49-F238E27FC236}">
                <a16:creationId xmlns:a16="http://schemas.microsoft.com/office/drawing/2014/main" id="{EFF1972F-B95F-97B2-7E0F-BB7C5F0CB8ED}"/>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4">
                    <a14:imgEffect>
                      <a14:backgroundRemoval t="33061" b="71686" l="38462" r="98200"/>
                    </a14:imgEffect>
                  </a14:imgLayer>
                </a14:imgProps>
              </a:ext>
              <a:ext uri="{28A0092B-C50C-407E-A947-70E740481C1C}">
                <a14:useLocalDpi xmlns:a14="http://schemas.microsoft.com/office/drawing/2010/main" val="0"/>
              </a:ext>
            </a:extLst>
          </a:blip>
          <a:srcRect l="40166" t="33228" b="25637"/>
          <a:stretch/>
        </p:blipFill>
        <p:spPr bwMode="auto">
          <a:xfrm>
            <a:off x="7694118" y="1040372"/>
            <a:ext cx="1868789" cy="128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883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838200" y="1426464"/>
          <a:ext cx="9348216" cy="4158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8E775EC9-FC08-C197-B749-248A26C935EB}"/>
              </a:ext>
            </a:extLst>
          </p:cNvPr>
          <p:cNvSpPr/>
          <p:nvPr/>
        </p:nvSpPr>
        <p:spPr>
          <a:xfrm>
            <a:off x="3369420" y="2463828"/>
            <a:ext cx="5453159" cy="144655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0" normalizeH="0" baseline="0" noProof="0" dirty="0">
                <a:ln w="9525">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Rotherham</a:t>
            </a:r>
          </a:p>
        </p:txBody>
      </p:sp>
    </p:spTree>
    <p:extLst>
      <p:ext uri="{BB962C8B-B14F-4D97-AF65-F5344CB8AC3E}">
        <p14:creationId xmlns:p14="http://schemas.microsoft.com/office/powerpoint/2010/main" val="3309938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A6EA4A-49DB-7F43-2A32-A7A6BAB9A475}"/>
              </a:ext>
            </a:extLst>
          </p:cNvPr>
          <p:cNvPicPr>
            <a:picLocks noChangeAspect="1"/>
          </p:cNvPicPr>
          <p:nvPr/>
        </p:nvPicPr>
        <p:blipFill rotWithShape="1">
          <a:blip r:embed="rId3"/>
          <a:srcRect l="39761" t="22283" r="4143" b="11964"/>
          <a:stretch/>
        </p:blipFill>
        <p:spPr>
          <a:xfrm>
            <a:off x="1958236" y="349204"/>
            <a:ext cx="8275528" cy="5456394"/>
          </a:xfrm>
          <a:prstGeom prst="rect">
            <a:avLst/>
          </a:prstGeom>
        </p:spPr>
      </p:pic>
      <p:pic>
        <p:nvPicPr>
          <p:cNvPr id="10" name="Graphic 9" descr="Marker with solid fill">
            <a:extLst>
              <a:ext uri="{FF2B5EF4-FFF2-40B4-BE49-F238E27FC236}">
                <a16:creationId xmlns:a16="http://schemas.microsoft.com/office/drawing/2014/main" id="{8E25C1E4-0A6D-889B-672F-DE043AF968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53841" y="3536407"/>
            <a:ext cx="937364" cy="937364"/>
          </a:xfrm>
          <a:prstGeom prst="rect">
            <a:avLst/>
          </a:prstGeom>
        </p:spPr>
      </p:pic>
      <p:grpSp>
        <p:nvGrpSpPr>
          <p:cNvPr id="11" name="Group 10">
            <a:extLst>
              <a:ext uri="{FF2B5EF4-FFF2-40B4-BE49-F238E27FC236}">
                <a16:creationId xmlns:a16="http://schemas.microsoft.com/office/drawing/2014/main" id="{4A30F5D3-71EA-C5DF-47EB-0D6B0B4A2530}"/>
              </a:ext>
            </a:extLst>
          </p:cNvPr>
          <p:cNvGrpSpPr/>
          <p:nvPr/>
        </p:nvGrpSpPr>
        <p:grpSpPr>
          <a:xfrm>
            <a:off x="87682" y="1987248"/>
            <a:ext cx="1728593" cy="937364"/>
            <a:chOff x="203921" y="48"/>
            <a:chExt cx="2079156" cy="1247493"/>
          </a:xfrm>
          <a:solidFill>
            <a:schemeClr val="accent1">
              <a:lumMod val="40000"/>
              <a:lumOff val="60000"/>
            </a:schemeClr>
          </a:solidFill>
        </p:grpSpPr>
        <p:sp>
          <p:nvSpPr>
            <p:cNvPr id="12" name="Rectangle 11">
              <a:extLst>
                <a:ext uri="{FF2B5EF4-FFF2-40B4-BE49-F238E27FC236}">
                  <a16:creationId xmlns:a16="http://schemas.microsoft.com/office/drawing/2014/main" id="{4E28C32B-144E-D8CC-970A-5DED79EFF8DE}"/>
                </a:ext>
              </a:extLst>
            </p:cNvPr>
            <p:cNvSpPr/>
            <p:nvPr/>
          </p:nvSpPr>
          <p:spPr>
            <a:xfrm>
              <a:off x="203921" y="48"/>
              <a:ext cx="2079156" cy="1247493"/>
            </a:xfrm>
            <a:prstGeom prst="rect">
              <a:avLst/>
            </a:pr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3" name="TextBox 12">
              <a:extLst>
                <a:ext uri="{FF2B5EF4-FFF2-40B4-BE49-F238E27FC236}">
                  <a16:creationId xmlns:a16="http://schemas.microsoft.com/office/drawing/2014/main" id="{ACE5F465-5118-B910-4926-0E0F751E6DA2}"/>
                </a:ext>
              </a:extLst>
            </p:cNvPr>
            <p:cNvSpPr txBox="1"/>
            <p:nvPr/>
          </p:nvSpPr>
          <p:spPr>
            <a:xfrm>
              <a:off x="203921" y="48"/>
              <a:ext cx="2079156" cy="124749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RNN</a:t>
              </a:r>
            </a:p>
          </p:txBody>
        </p:sp>
      </p:grpSp>
      <p:grpSp>
        <p:nvGrpSpPr>
          <p:cNvPr id="14" name="Group 13">
            <a:extLst>
              <a:ext uri="{FF2B5EF4-FFF2-40B4-BE49-F238E27FC236}">
                <a16:creationId xmlns:a16="http://schemas.microsoft.com/office/drawing/2014/main" id="{05D2991D-9479-E813-A0C8-D050D9F7F6C7}"/>
              </a:ext>
            </a:extLst>
          </p:cNvPr>
          <p:cNvGrpSpPr/>
          <p:nvPr/>
        </p:nvGrpSpPr>
        <p:grpSpPr>
          <a:xfrm>
            <a:off x="10366462" y="3992976"/>
            <a:ext cx="1728593" cy="937365"/>
            <a:chOff x="203921" y="0"/>
            <a:chExt cx="2079156" cy="1247493"/>
          </a:xfrm>
        </p:grpSpPr>
        <p:sp>
          <p:nvSpPr>
            <p:cNvPr id="15" name="Rectangle 14">
              <a:extLst>
                <a:ext uri="{FF2B5EF4-FFF2-40B4-BE49-F238E27FC236}">
                  <a16:creationId xmlns:a16="http://schemas.microsoft.com/office/drawing/2014/main" id="{344234A8-4258-DFB3-E8CC-F07D2138537F}"/>
                </a:ext>
              </a:extLst>
            </p:cNvPr>
            <p:cNvSpPr/>
            <p:nvPr/>
          </p:nvSpPr>
          <p:spPr>
            <a:xfrm>
              <a:off x="203921" y="0"/>
              <a:ext cx="2079156" cy="1247493"/>
            </a:xfrm>
            <a:prstGeom prst="rect">
              <a:avLst/>
            </a:prstGeom>
            <a:solidFill>
              <a:schemeClr val="bg2">
                <a:lumMod val="9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6" name="TextBox 15">
              <a:extLst>
                <a:ext uri="{FF2B5EF4-FFF2-40B4-BE49-F238E27FC236}">
                  <a16:creationId xmlns:a16="http://schemas.microsoft.com/office/drawing/2014/main" id="{7965109B-EBC4-94E1-1E3D-80863B093009}"/>
                </a:ext>
              </a:extLst>
            </p:cNvPr>
            <p:cNvSpPr txBox="1"/>
            <p:nvPr/>
          </p:nvSpPr>
          <p:spPr>
            <a:xfrm>
              <a:off x="240039" y="43946"/>
              <a:ext cx="2043038" cy="1203547"/>
            </a:xfrm>
            <a:prstGeom prst="rect">
              <a:avLst/>
            </a:prstGeom>
            <a:solidFill>
              <a:schemeClr val="accent1">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Thomas Rotherham College</a:t>
              </a:r>
            </a:p>
          </p:txBody>
        </p:sp>
      </p:grpSp>
      <p:pic>
        <p:nvPicPr>
          <p:cNvPr id="17" name="Graphic 16" descr="Marker with solid fill">
            <a:extLst>
              <a:ext uri="{FF2B5EF4-FFF2-40B4-BE49-F238E27FC236}">
                <a16:creationId xmlns:a16="http://schemas.microsoft.com/office/drawing/2014/main" id="{AAC0CCFE-DB43-8617-E2F9-99073EEB16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53841" y="4005089"/>
            <a:ext cx="937364" cy="937364"/>
          </a:xfrm>
          <a:prstGeom prst="rect">
            <a:avLst/>
          </a:prstGeom>
        </p:spPr>
      </p:pic>
      <p:pic>
        <p:nvPicPr>
          <p:cNvPr id="30" name="Graphic 29" descr="Marker with solid fill">
            <a:extLst>
              <a:ext uri="{FF2B5EF4-FFF2-40B4-BE49-F238E27FC236}">
                <a16:creationId xmlns:a16="http://schemas.microsoft.com/office/drawing/2014/main" id="{64EDB22E-F6AC-D683-3D49-C8DF3C36FF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15844" y="669404"/>
            <a:ext cx="937364" cy="937364"/>
          </a:xfrm>
          <a:prstGeom prst="rect">
            <a:avLst/>
          </a:prstGeom>
        </p:spPr>
      </p:pic>
      <p:grpSp>
        <p:nvGrpSpPr>
          <p:cNvPr id="31" name="Group 30">
            <a:extLst>
              <a:ext uri="{FF2B5EF4-FFF2-40B4-BE49-F238E27FC236}">
                <a16:creationId xmlns:a16="http://schemas.microsoft.com/office/drawing/2014/main" id="{B36C1F4D-3EE8-B6AF-E463-8D8844E61A63}"/>
              </a:ext>
            </a:extLst>
          </p:cNvPr>
          <p:cNvGrpSpPr/>
          <p:nvPr/>
        </p:nvGrpSpPr>
        <p:grpSpPr>
          <a:xfrm>
            <a:off x="10366462" y="988592"/>
            <a:ext cx="1683363" cy="970114"/>
            <a:chOff x="-9284" y="666930"/>
            <a:chExt cx="2184751" cy="1349183"/>
          </a:xfrm>
        </p:grpSpPr>
        <p:sp>
          <p:nvSpPr>
            <p:cNvPr id="32" name="Rectangle 31">
              <a:extLst>
                <a:ext uri="{FF2B5EF4-FFF2-40B4-BE49-F238E27FC236}">
                  <a16:creationId xmlns:a16="http://schemas.microsoft.com/office/drawing/2014/main" id="{D93FFF0A-A64B-94CF-8B6E-DA4163EBB103}"/>
                </a:ext>
              </a:extLst>
            </p:cNvPr>
            <p:cNvSpPr/>
            <p:nvPr/>
          </p:nvSpPr>
          <p:spPr>
            <a:xfrm>
              <a:off x="2738" y="666930"/>
              <a:ext cx="2172729" cy="1303637"/>
            </a:xfrm>
            <a:prstGeom prst="rect">
              <a:avLst/>
            </a:prstGeom>
            <a:solidFill>
              <a:schemeClr val="bg2">
                <a:lumMod val="9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33" name="TextBox 32">
              <a:extLst>
                <a:ext uri="{FF2B5EF4-FFF2-40B4-BE49-F238E27FC236}">
                  <a16:creationId xmlns:a16="http://schemas.microsoft.com/office/drawing/2014/main" id="{D80F755B-1B97-8338-327F-DC7577D2EEEF}"/>
                </a:ext>
              </a:extLst>
            </p:cNvPr>
            <p:cNvSpPr txBox="1"/>
            <p:nvPr/>
          </p:nvSpPr>
          <p:spPr>
            <a:xfrm>
              <a:off x="-9284" y="712476"/>
              <a:ext cx="2172729" cy="1303637"/>
            </a:xfrm>
            <a:prstGeom prst="rect">
              <a:avLst/>
            </a:prstGeom>
            <a:solidFill>
              <a:schemeClr val="accent1">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marR="0" lvl="0" indent="0" algn="ctr" defTabSz="133350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Wath</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Academy</a:t>
              </a:r>
            </a:p>
          </p:txBody>
        </p:sp>
      </p:grpSp>
      <p:grpSp>
        <p:nvGrpSpPr>
          <p:cNvPr id="34" name="Group 33">
            <a:extLst>
              <a:ext uri="{FF2B5EF4-FFF2-40B4-BE49-F238E27FC236}">
                <a16:creationId xmlns:a16="http://schemas.microsoft.com/office/drawing/2014/main" id="{77984EED-A261-FA2C-6E2A-CB42EAFD92F7}"/>
              </a:ext>
            </a:extLst>
          </p:cNvPr>
          <p:cNvGrpSpPr/>
          <p:nvPr/>
        </p:nvGrpSpPr>
        <p:grpSpPr>
          <a:xfrm>
            <a:off x="87681" y="3992976"/>
            <a:ext cx="1728594" cy="937364"/>
            <a:chOff x="-8969" y="666930"/>
            <a:chExt cx="2184436" cy="1303637"/>
          </a:xfrm>
          <a:solidFill>
            <a:schemeClr val="accent1">
              <a:lumMod val="40000"/>
              <a:lumOff val="60000"/>
            </a:schemeClr>
          </a:solidFill>
        </p:grpSpPr>
        <p:sp>
          <p:nvSpPr>
            <p:cNvPr id="35" name="Rectangle 34">
              <a:extLst>
                <a:ext uri="{FF2B5EF4-FFF2-40B4-BE49-F238E27FC236}">
                  <a16:creationId xmlns:a16="http://schemas.microsoft.com/office/drawing/2014/main" id="{BFD0B4DA-F6DE-54A0-5399-E0A4DE27FF0C}"/>
                </a:ext>
              </a:extLst>
            </p:cNvPr>
            <p:cNvSpPr/>
            <p:nvPr/>
          </p:nvSpPr>
          <p:spPr>
            <a:xfrm>
              <a:off x="2738" y="666930"/>
              <a:ext cx="2172729" cy="1303637"/>
            </a:xfrm>
            <a:prstGeom prst="rect">
              <a:avLst/>
            </a:pr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36" name="TextBox 35">
              <a:extLst>
                <a:ext uri="{FF2B5EF4-FFF2-40B4-BE49-F238E27FC236}">
                  <a16:creationId xmlns:a16="http://schemas.microsoft.com/office/drawing/2014/main" id="{A92FD0B5-7E70-40B4-BE16-900CC4372849}"/>
                </a:ext>
              </a:extLst>
            </p:cNvPr>
            <p:cNvSpPr txBox="1"/>
            <p:nvPr/>
          </p:nvSpPr>
          <p:spPr>
            <a:xfrm>
              <a:off x="-8969" y="666930"/>
              <a:ext cx="2172729" cy="13036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marR="0" lvl="0" indent="0" algn="ctr" defTabSz="133350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Wickersley</a:t>
              </a:r>
            </a:p>
          </p:txBody>
        </p:sp>
      </p:grpSp>
      <p:pic>
        <p:nvPicPr>
          <p:cNvPr id="37" name="Graphic 36" descr="Marker with solid fill">
            <a:extLst>
              <a:ext uri="{FF2B5EF4-FFF2-40B4-BE49-F238E27FC236}">
                <a16:creationId xmlns:a16="http://schemas.microsoft.com/office/drawing/2014/main" id="{D686F68D-9DF2-905A-5525-B501BB6EA3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34206" y="3815525"/>
            <a:ext cx="937364" cy="937364"/>
          </a:xfrm>
          <a:prstGeom prst="rect">
            <a:avLst/>
          </a:prstGeom>
        </p:spPr>
      </p:pic>
      <p:grpSp>
        <p:nvGrpSpPr>
          <p:cNvPr id="38" name="Group 37">
            <a:extLst>
              <a:ext uri="{FF2B5EF4-FFF2-40B4-BE49-F238E27FC236}">
                <a16:creationId xmlns:a16="http://schemas.microsoft.com/office/drawing/2014/main" id="{122CED5B-B2CA-EA36-0966-ACFE9E1AF868}"/>
              </a:ext>
            </a:extLst>
          </p:cNvPr>
          <p:cNvGrpSpPr/>
          <p:nvPr/>
        </p:nvGrpSpPr>
        <p:grpSpPr>
          <a:xfrm>
            <a:off x="87681" y="903744"/>
            <a:ext cx="1719330" cy="1030791"/>
            <a:chOff x="0" y="180348"/>
            <a:chExt cx="2921317" cy="1752790"/>
          </a:xfrm>
          <a:solidFill>
            <a:schemeClr val="accent1">
              <a:lumMod val="40000"/>
              <a:lumOff val="60000"/>
            </a:schemeClr>
          </a:solidFill>
        </p:grpSpPr>
        <p:sp>
          <p:nvSpPr>
            <p:cNvPr id="39" name="Rectangle 38">
              <a:extLst>
                <a:ext uri="{FF2B5EF4-FFF2-40B4-BE49-F238E27FC236}">
                  <a16:creationId xmlns:a16="http://schemas.microsoft.com/office/drawing/2014/main" id="{64FABC08-4D22-1460-36CC-35248C4B8D79}"/>
                </a:ext>
              </a:extLst>
            </p:cNvPr>
            <p:cNvSpPr/>
            <p:nvPr/>
          </p:nvSpPr>
          <p:spPr>
            <a:xfrm>
              <a:off x="0" y="180348"/>
              <a:ext cx="2921317" cy="1752790"/>
            </a:xfrm>
            <a:prstGeom prst="rect">
              <a:avLst/>
            </a:pr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40" name="TextBox 39">
              <a:extLst>
                <a:ext uri="{FF2B5EF4-FFF2-40B4-BE49-F238E27FC236}">
                  <a16:creationId xmlns:a16="http://schemas.microsoft.com/office/drawing/2014/main" id="{56BC21E9-477F-D78E-1CC5-AE9DDEF3D7EE}"/>
                </a:ext>
              </a:extLst>
            </p:cNvPr>
            <p:cNvSpPr txBox="1"/>
            <p:nvPr/>
          </p:nvSpPr>
          <p:spPr>
            <a:xfrm>
              <a:off x="0" y="180348"/>
              <a:ext cx="2921317" cy="17527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marR="0" lvl="0" indent="0" algn="ctr" defTabSz="177800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Brinsworth Academy</a:t>
              </a:r>
            </a:p>
          </p:txBody>
        </p:sp>
      </p:grpSp>
      <p:pic>
        <p:nvPicPr>
          <p:cNvPr id="41" name="Graphic 40" descr="Marker with solid fill">
            <a:extLst>
              <a:ext uri="{FF2B5EF4-FFF2-40B4-BE49-F238E27FC236}">
                <a16:creationId xmlns:a16="http://schemas.microsoft.com/office/drawing/2014/main" id="{0E40E849-CFB6-A79F-F002-7AB44F7E90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45497" y="4579612"/>
            <a:ext cx="937364" cy="937364"/>
          </a:xfrm>
          <a:prstGeom prst="rect">
            <a:avLst/>
          </a:prstGeom>
        </p:spPr>
      </p:pic>
      <p:grpSp>
        <p:nvGrpSpPr>
          <p:cNvPr id="49" name="Group 48">
            <a:extLst>
              <a:ext uri="{FF2B5EF4-FFF2-40B4-BE49-F238E27FC236}">
                <a16:creationId xmlns:a16="http://schemas.microsoft.com/office/drawing/2014/main" id="{DD33E561-FEEF-007B-58A3-57BB90F9EEE6}"/>
              </a:ext>
            </a:extLst>
          </p:cNvPr>
          <p:cNvGrpSpPr/>
          <p:nvPr/>
        </p:nvGrpSpPr>
        <p:grpSpPr>
          <a:xfrm>
            <a:off x="10357925" y="2957089"/>
            <a:ext cx="1728592" cy="1003409"/>
            <a:chOff x="1319157" y="-67539"/>
            <a:chExt cx="3195191" cy="2052188"/>
          </a:xfrm>
          <a:solidFill>
            <a:schemeClr val="accent1">
              <a:lumMod val="40000"/>
              <a:lumOff val="60000"/>
            </a:schemeClr>
          </a:solidFill>
        </p:grpSpPr>
        <p:sp>
          <p:nvSpPr>
            <p:cNvPr id="50" name="Rectangle 49">
              <a:extLst>
                <a:ext uri="{FF2B5EF4-FFF2-40B4-BE49-F238E27FC236}">
                  <a16:creationId xmlns:a16="http://schemas.microsoft.com/office/drawing/2014/main" id="{8E324E15-D318-A3D6-1188-906A60F6433F}"/>
                </a:ext>
              </a:extLst>
            </p:cNvPr>
            <p:cNvSpPr/>
            <p:nvPr/>
          </p:nvSpPr>
          <p:spPr>
            <a:xfrm>
              <a:off x="1319157" y="0"/>
              <a:ext cx="3195191" cy="1917114"/>
            </a:xfrm>
            <a:prstGeom prst="rect">
              <a:avLst/>
            </a:pr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51" name="TextBox 50">
              <a:extLst>
                <a:ext uri="{FF2B5EF4-FFF2-40B4-BE49-F238E27FC236}">
                  <a16:creationId xmlns:a16="http://schemas.microsoft.com/office/drawing/2014/main" id="{E1397BE5-C174-8C36-6B09-5E2B8D3523FD}"/>
                </a:ext>
              </a:extLst>
            </p:cNvPr>
            <p:cNvSpPr txBox="1"/>
            <p:nvPr/>
          </p:nvSpPr>
          <p:spPr>
            <a:xfrm>
              <a:off x="1390442" y="-67539"/>
              <a:ext cx="3052612" cy="205218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5260" tIns="175260" rIns="175260" bIns="175260" numCol="1" spcCol="1270" anchor="ctr" anchorCtr="0">
              <a:noAutofit/>
            </a:bodyPr>
            <a:lstStyle/>
            <a:p>
              <a:pPr marL="0" marR="0" lvl="0" indent="0" algn="ctr" defTabSz="204470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Swinton Academy</a:t>
              </a:r>
            </a:p>
          </p:txBody>
        </p:sp>
      </p:grpSp>
      <p:pic>
        <p:nvPicPr>
          <p:cNvPr id="52" name="Graphic 51" descr="Marker with solid fill">
            <a:extLst>
              <a:ext uri="{FF2B5EF4-FFF2-40B4-BE49-F238E27FC236}">
                <a16:creationId xmlns:a16="http://schemas.microsoft.com/office/drawing/2014/main" id="{1E5E796A-780B-BA90-52F3-6B74FAB9DF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45014" y="1372427"/>
            <a:ext cx="937364" cy="937364"/>
          </a:xfrm>
          <a:prstGeom prst="rect">
            <a:avLst/>
          </a:prstGeom>
        </p:spPr>
      </p:pic>
      <p:grpSp>
        <p:nvGrpSpPr>
          <p:cNvPr id="53" name="Group 52">
            <a:extLst>
              <a:ext uri="{FF2B5EF4-FFF2-40B4-BE49-F238E27FC236}">
                <a16:creationId xmlns:a16="http://schemas.microsoft.com/office/drawing/2014/main" id="{2188437E-3A6A-A3E7-7CA9-D2A3DEA1D63C}"/>
              </a:ext>
            </a:extLst>
          </p:cNvPr>
          <p:cNvGrpSpPr/>
          <p:nvPr/>
        </p:nvGrpSpPr>
        <p:grpSpPr>
          <a:xfrm>
            <a:off x="10357925" y="1991727"/>
            <a:ext cx="1719146" cy="932885"/>
            <a:chOff x="1319157" y="85418"/>
            <a:chExt cx="3195191" cy="1917114"/>
          </a:xfrm>
        </p:grpSpPr>
        <p:sp>
          <p:nvSpPr>
            <p:cNvPr id="54" name="Rectangle 53">
              <a:extLst>
                <a:ext uri="{FF2B5EF4-FFF2-40B4-BE49-F238E27FC236}">
                  <a16:creationId xmlns:a16="http://schemas.microsoft.com/office/drawing/2014/main" id="{86BB7C04-EFAF-5D85-529B-0E7763A8FC48}"/>
                </a:ext>
              </a:extLst>
            </p:cNvPr>
            <p:cNvSpPr/>
            <p:nvPr/>
          </p:nvSpPr>
          <p:spPr>
            <a:xfrm>
              <a:off x="1319157" y="85418"/>
              <a:ext cx="3195191" cy="1917114"/>
            </a:xfrm>
            <a:prstGeom prst="rect">
              <a:avLst/>
            </a:prstGeom>
            <a:solidFill>
              <a:schemeClr val="bg2">
                <a:lumMod val="9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55" name="TextBox 54">
              <a:extLst>
                <a:ext uri="{FF2B5EF4-FFF2-40B4-BE49-F238E27FC236}">
                  <a16:creationId xmlns:a16="http://schemas.microsoft.com/office/drawing/2014/main" id="{BEDB6817-E283-D10E-ED3A-5B4DFDD056B0}"/>
                </a:ext>
              </a:extLst>
            </p:cNvPr>
            <p:cNvSpPr txBox="1"/>
            <p:nvPr/>
          </p:nvSpPr>
          <p:spPr>
            <a:xfrm>
              <a:off x="1319157" y="85418"/>
              <a:ext cx="3195191" cy="1917114"/>
            </a:xfrm>
            <a:prstGeom prst="rect">
              <a:avLst/>
            </a:prstGeom>
            <a:solidFill>
              <a:schemeClr val="accent1">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175260" tIns="175260" rIns="175260" bIns="175260" numCol="1" spcCol="1270" anchor="ctr" anchorCtr="0">
              <a:noAutofit/>
            </a:bodyPr>
            <a:lstStyle/>
            <a:p>
              <a:pPr marL="0" marR="0" lvl="0" indent="0" algn="ctr" defTabSz="204470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Maltby Academy</a:t>
              </a:r>
            </a:p>
          </p:txBody>
        </p:sp>
      </p:grpSp>
      <p:pic>
        <p:nvPicPr>
          <p:cNvPr id="56" name="Graphic 55" descr="Marker with solid fill">
            <a:extLst>
              <a:ext uri="{FF2B5EF4-FFF2-40B4-BE49-F238E27FC236}">
                <a16:creationId xmlns:a16="http://schemas.microsoft.com/office/drawing/2014/main" id="{05710248-DEEF-A7F7-D490-9528908429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4413" y="3815525"/>
            <a:ext cx="937364" cy="937364"/>
          </a:xfrm>
          <a:prstGeom prst="rect">
            <a:avLst/>
          </a:prstGeom>
        </p:spPr>
      </p:pic>
      <p:grpSp>
        <p:nvGrpSpPr>
          <p:cNvPr id="57" name="Group 56">
            <a:extLst>
              <a:ext uri="{FF2B5EF4-FFF2-40B4-BE49-F238E27FC236}">
                <a16:creationId xmlns:a16="http://schemas.microsoft.com/office/drawing/2014/main" id="{341BC2FD-B1F7-E95F-064E-1BE0D85E237A}"/>
              </a:ext>
            </a:extLst>
          </p:cNvPr>
          <p:cNvGrpSpPr/>
          <p:nvPr/>
        </p:nvGrpSpPr>
        <p:grpSpPr>
          <a:xfrm>
            <a:off x="87681" y="2977324"/>
            <a:ext cx="1719330" cy="937364"/>
            <a:chOff x="0" y="667408"/>
            <a:chExt cx="4450444" cy="2670266"/>
          </a:xfrm>
          <a:solidFill>
            <a:schemeClr val="accent1">
              <a:lumMod val="40000"/>
              <a:lumOff val="60000"/>
            </a:schemeClr>
          </a:solidFill>
        </p:grpSpPr>
        <p:sp>
          <p:nvSpPr>
            <p:cNvPr id="58" name="Rectangle 57">
              <a:extLst>
                <a:ext uri="{FF2B5EF4-FFF2-40B4-BE49-F238E27FC236}">
                  <a16:creationId xmlns:a16="http://schemas.microsoft.com/office/drawing/2014/main" id="{E795FAF3-D6DD-FA49-BEA1-59571C256A43}"/>
                </a:ext>
              </a:extLst>
            </p:cNvPr>
            <p:cNvSpPr/>
            <p:nvPr/>
          </p:nvSpPr>
          <p:spPr>
            <a:xfrm>
              <a:off x="0" y="667408"/>
              <a:ext cx="4450444" cy="2670266"/>
            </a:xfrm>
            <a:prstGeom prst="rect">
              <a:avLst/>
            </a:pr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59" name="TextBox 58">
              <a:extLst>
                <a:ext uri="{FF2B5EF4-FFF2-40B4-BE49-F238E27FC236}">
                  <a16:creationId xmlns:a16="http://schemas.microsoft.com/office/drawing/2014/main" id="{99696A17-A96F-1303-63A9-D017B1089366}"/>
                </a:ext>
              </a:extLst>
            </p:cNvPr>
            <p:cNvSpPr txBox="1"/>
            <p:nvPr/>
          </p:nvSpPr>
          <p:spPr>
            <a:xfrm>
              <a:off x="0" y="667408"/>
              <a:ext cx="4450444" cy="267026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marR="0" lvl="0" indent="0" algn="ctr" defTabSz="288925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Aston Academy</a:t>
              </a:r>
            </a:p>
          </p:txBody>
        </p:sp>
      </p:grpSp>
    </p:spTree>
    <p:extLst>
      <p:ext uri="{BB962C8B-B14F-4D97-AF65-F5344CB8AC3E}">
        <p14:creationId xmlns:p14="http://schemas.microsoft.com/office/powerpoint/2010/main" val="246971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E15A3D-31E1-67FA-B89E-1FB80DAF16DD}"/>
              </a:ext>
            </a:extLst>
          </p:cNvPr>
          <p:cNvPicPr>
            <a:picLocks noChangeAspect="1"/>
          </p:cNvPicPr>
          <p:nvPr/>
        </p:nvPicPr>
        <p:blipFill rotWithShape="1">
          <a:blip r:embed="rId3"/>
          <a:srcRect l="33288" t="21918" r="4143" b="11598"/>
          <a:stretch/>
        </p:blipFill>
        <p:spPr>
          <a:xfrm>
            <a:off x="1622763" y="301921"/>
            <a:ext cx="8946473" cy="5347317"/>
          </a:xfrm>
          <a:prstGeom prst="rect">
            <a:avLst/>
          </a:prstGeom>
        </p:spPr>
      </p:pic>
      <p:pic>
        <p:nvPicPr>
          <p:cNvPr id="6" name="Graphic 5" descr="Marker with solid fill">
            <a:extLst>
              <a:ext uri="{FF2B5EF4-FFF2-40B4-BE49-F238E27FC236}">
                <a16:creationId xmlns:a16="http://schemas.microsoft.com/office/drawing/2014/main" id="{8DD690BD-BA2B-073A-9E82-7877C497E8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70966" y="3429000"/>
            <a:ext cx="937364" cy="937364"/>
          </a:xfrm>
          <a:prstGeom prst="rect">
            <a:avLst/>
          </a:prstGeom>
        </p:spPr>
      </p:pic>
      <p:grpSp>
        <p:nvGrpSpPr>
          <p:cNvPr id="7" name="Group 6">
            <a:extLst>
              <a:ext uri="{FF2B5EF4-FFF2-40B4-BE49-F238E27FC236}">
                <a16:creationId xmlns:a16="http://schemas.microsoft.com/office/drawing/2014/main" id="{B14EAC8C-12BE-A788-28E7-2142FF5BEDEA}"/>
              </a:ext>
            </a:extLst>
          </p:cNvPr>
          <p:cNvGrpSpPr/>
          <p:nvPr/>
        </p:nvGrpSpPr>
        <p:grpSpPr>
          <a:xfrm>
            <a:off x="538189" y="4747728"/>
            <a:ext cx="2169147" cy="1264768"/>
            <a:chOff x="4484318" y="-397064"/>
            <a:chExt cx="4450444" cy="2670269"/>
          </a:xfrm>
          <a:solidFill>
            <a:schemeClr val="accent1">
              <a:lumMod val="40000"/>
              <a:lumOff val="60000"/>
            </a:schemeClr>
          </a:solidFill>
        </p:grpSpPr>
        <p:sp>
          <p:nvSpPr>
            <p:cNvPr id="8" name="Rectangle 7">
              <a:extLst>
                <a:ext uri="{FF2B5EF4-FFF2-40B4-BE49-F238E27FC236}">
                  <a16:creationId xmlns:a16="http://schemas.microsoft.com/office/drawing/2014/main" id="{D563D6DC-28EE-1690-28D9-BC51485CE2BE}"/>
                </a:ext>
              </a:extLst>
            </p:cNvPr>
            <p:cNvSpPr/>
            <p:nvPr/>
          </p:nvSpPr>
          <p:spPr>
            <a:xfrm>
              <a:off x="4484318" y="-397061"/>
              <a:ext cx="4450444" cy="2670266"/>
            </a:xfrm>
            <a:prstGeom prst="rect">
              <a:avLst/>
            </a:pr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9" name="TextBox 8">
              <a:extLst>
                <a:ext uri="{FF2B5EF4-FFF2-40B4-BE49-F238E27FC236}">
                  <a16:creationId xmlns:a16="http://schemas.microsoft.com/office/drawing/2014/main" id="{106C96C3-5E0C-BE86-FF85-71DF7B017B99}"/>
                </a:ext>
              </a:extLst>
            </p:cNvPr>
            <p:cNvSpPr txBox="1"/>
            <p:nvPr/>
          </p:nvSpPr>
          <p:spPr>
            <a:xfrm>
              <a:off x="4484318" y="-397064"/>
              <a:ext cx="4450444" cy="267026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marR="0" lvl="0" indent="0" algn="ctr" defTabSz="2889250" rtl="0" eaLnBrk="1" fontAlgn="auto" latinLnBrk="0" hangingPunct="1">
                <a:lnSpc>
                  <a:spcPct val="90000"/>
                </a:lnSpc>
                <a:spcBef>
                  <a:spcPct val="0"/>
                </a:spcBef>
                <a:spcAft>
                  <a:spcPct val="3500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Aston Academy</a:t>
              </a:r>
            </a:p>
          </p:txBody>
        </p:sp>
      </p:grpSp>
      <p:grpSp>
        <p:nvGrpSpPr>
          <p:cNvPr id="10" name="Group 9">
            <a:extLst>
              <a:ext uri="{FF2B5EF4-FFF2-40B4-BE49-F238E27FC236}">
                <a16:creationId xmlns:a16="http://schemas.microsoft.com/office/drawing/2014/main" id="{20A2EC4C-7BA3-0C60-8867-F6E750D20C58}"/>
              </a:ext>
            </a:extLst>
          </p:cNvPr>
          <p:cNvGrpSpPr/>
          <p:nvPr/>
        </p:nvGrpSpPr>
        <p:grpSpPr>
          <a:xfrm>
            <a:off x="9458615" y="4747728"/>
            <a:ext cx="2195195" cy="1264766"/>
            <a:chOff x="1209608" y="1010"/>
            <a:chExt cx="6928999" cy="4157399"/>
          </a:xfrm>
          <a:solidFill>
            <a:schemeClr val="accent1">
              <a:lumMod val="40000"/>
              <a:lumOff val="60000"/>
            </a:schemeClr>
          </a:solidFill>
        </p:grpSpPr>
        <p:sp>
          <p:nvSpPr>
            <p:cNvPr id="11" name="Rectangle 10">
              <a:extLst>
                <a:ext uri="{FF2B5EF4-FFF2-40B4-BE49-F238E27FC236}">
                  <a16:creationId xmlns:a16="http://schemas.microsoft.com/office/drawing/2014/main" id="{35774ACD-7726-6CA3-AB95-37F761DA37E5}"/>
                </a:ext>
              </a:extLst>
            </p:cNvPr>
            <p:cNvSpPr/>
            <p:nvPr/>
          </p:nvSpPr>
          <p:spPr>
            <a:xfrm>
              <a:off x="1209608" y="1010"/>
              <a:ext cx="6928999" cy="4157399"/>
            </a:xfrm>
            <a:prstGeom prst="rect">
              <a:avLst/>
            </a:pr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2" name="TextBox 11">
              <a:extLst>
                <a:ext uri="{FF2B5EF4-FFF2-40B4-BE49-F238E27FC236}">
                  <a16:creationId xmlns:a16="http://schemas.microsoft.com/office/drawing/2014/main" id="{F4961E4F-9A24-1141-CEBF-9EB35DABBECD}"/>
                </a:ext>
              </a:extLst>
            </p:cNvPr>
            <p:cNvSpPr txBox="1"/>
            <p:nvPr/>
          </p:nvSpPr>
          <p:spPr>
            <a:xfrm>
              <a:off x="1209608" y="1010"/>
              <a:ext cx="6928999" cy="415739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marR="0" lvl="0" indent="0" algn="ctr" defTabSz="288925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Dinnington Academy</a:t>
              </a:r>
            </a:p>
          </p:txBody>
        </p:sp>
      </p:grpSp>
      <p:pic>
        <p:nvPicPr>
          <p:cNvPr id="13" name="Graphic 12" descr="Marker with solid fill">
            <a:extLst>
              <a:ext uri="{FF2B5EF4-FFF2-40B4-BE49-F238E27FC236}">
                <a16:creationId xmlns:a16="http://schemas.microsoft.com/office/drawing/2014/main" id="{21FAE055-68C3-92CB-143B-F2E422FC8E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3492" y="3150943"/>
            <a:ext cx="937364" cy="937364"/>
          </a:xfrm>
          <a:prstGeom prst="rect">
            <a:avLst/>
          </a:prstGeom>
        </p:spPr>
      </p:pic>
      <p:grpSp>
        <p:nvGrpSpPr>
          <p:cNvPr id="15" name="Group 14">
            <a:extLst>
              <a:ext uri="{FF2B5EF4-FFF2-40B4-BE49-F238E27FC236}">
                <a16:creationId xmlns:a16="http://schemas.microsoft.com/office/drawing/2014/main" id="{ADBC55E2-DE88-8EEF-6D48-50BB19E8AD5D}"/>
              </a:ext>
            </a:extLst>
          </p:cNvPr>
          <p:cNvGrpSpPr/>
          <p:nvPr/>
        </p:nvGrpSpPr>
        <p:grpSpPr>
          <a:xfrm>
            <a:off x="5149855" y="152763"/>
            <a:ext cx="2169147" cy="1264768"/>
            <a:chOff x="4484318" y="-397064"/>
            <a:chExt cx="4450444" cy="2670269"/>
          </a:xfrm>
          <a:solidFill>
            <a:schemeClr val="accent1">
              <a:lumMod val="40000"/>
              <a:lumOff val="60000"/>
            </a:schemeClr>
          </a:solidFill>
        </p:grpSpPr>
        <p:sp>
          <p:nvSpPr>
            <p:cNvPr id="16" name="Rectangle 15">
              <a:extLst>
                <a:ext uri="{FF2B5EF4-FFF2-40B4-BE49-F238E27FC236}">
                  <a16:creationId xmlns:a16="http://schemas.microsoft.com/office/drawing/2014/main" id="{B5583946-9075-D111-9793-F848B75417B2}"/>
                </a:ext>
              </a:extLst>
            </p:cNvPr>
            <p:cNvSpPr/>
            <p:nvPr/>
          </p:nvSpPr>
          <p:spPr>
            <a:xfrm>
              <a:off x="4484318" y="-397061"/>
              <a:ext cx="4450444" cy="2670266"/>
            </a:xfrm>
            <a:prstGeom prst="rect">
              <a:avLst/>
            </a:pr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7" name="TextBox 16">
              <a:extLst>
                <a:ext uri="{FF2B5EF4-FFF2-40B4-BE49-F238E27FC236}">
                  <a16:creationId xmlns:a16="http://schemas.microsoft.com/office/drawing/2014/main" id="{D9A9DE59-6DBC-4D22-0437-CC40B00B2072}"/>
                </a:ext>
              </a:extLst>
            </p:cNvPr>
            <p:cNvSpPr txBox="1"/>
            <p:nvPr/>
          </p:nvSpPr>
          <p:spPr>
            <a:xfrm>
              <a:off x="4484318" y="-397064"/>
              <a:ext cx="4450444" cy="267026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marR="0" lvl="0" indent="0" algn="ctr" defTabSz="2889250" rtl="0" eaLnBrk="1" fontAlgn="auto" latinLnBrk="0" hangingPunct="1">
                <a:lnSpc>
                  <a:spcPct val="90000"/>
                </a:lnSpc>
                <a:spcBef>
                  <a:spcPct val="0"/>
                </a:spcBef>
                <a:spcAft>
                  <a:spcPct val="3500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Wales High School</a:t>
              </a:r>
            </a:p>
          </p:txBody>
        </p:sp>
      </p:grpSp>
      <p:pic>
        <p:nvPicPr>
          <p:cNvPr id="18" name="Graphic 17" descr="Marker with solid fill">
            <a:extLst>
              <a:ext uri="{FF2B5EF4-FFF2-40B4-BE49-F238E27FC236}">
                <a16:creationId xmlns:a16="http://schemas.microsoft.com/office/drawing/2014/main" id="{FA52EBF0-8E74-4BF9-88DA-2705AF039D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01229" y="4707699"/>
            <a:ext cx="937364" cy="937364"/>
          </a:xfrm>
          <a:prstGeom prst="rect">
            <a:avLst/>
          </a:prstGeom>
        </p:spPr>
      </p:pic>
    </p:spTree>
    <p:extLst>
      <p:ext uri="{BB962C8B-B14F-4D97-AF65-F5344CB8AC3E}">
        <p14:creationId xmlns:p14="http://schemas.microsoft.com/office/powerpoint/2010/main" val="301560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1148</TotalTime>
  <Words>1021</Words>
  <Application>Microsoft Office PowerPoint</Application>
  <PresentationFormat>Widescreen</PresentationFormat>
  <Paragraphs>142</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What qualifications can you choose after Year 11?</vt:lpstr>
      <vt:lpstr>PowerPoint Presentation</vt:lpstr>
      <vt:lpstr>Where will you study?</vt:lpstr>
      <vt:lpstr>PowerPoint Presentation</vt:lpstr>
      <vt:lpstr>PowerPoint Presentation</vt:lpstr>
      <vt:lpstr>PowerPoint Presentation</vt:lpstr>
      <vt:lpstr>Higher Education </vt:lpstr>
      <vt:lpstr>PowerPoint Presentation</vt:lpstr>
      <vt:lpstr>What is higher education?</vt:lpstr>
      <vt:lpstr>PowerPoint Presentation</vt:lpstr>
      <vt:lpstr>Action step ideas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Guidelines: </dc:title>
  <dc:creator>Rodbourne, Charlotte</dc:creator>
  <cp:lastModifiedBy>Grace, Johanna</cp:lastModifiedBy>
  <cp:revision>37</cp:revision>
  <dcterms:created xsi:type="dcterms:W3CDTF">2022-06-13T11:11:10Z</dcterms:created>
  <dcterms:modified xsi:type="dcterms:W3CDTF">2022-09-20T11:01:08Z</dcterms:modified>
</cp:coreProperties>
</file>