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1" r:id="rId5"/>
    <p:sldMasterId id="2147483672" r:id="rId6"/>
    <p:sldMasterId id="2147483660" r:id="rId7"/>
  </p:sldMasterIdLst>
  <p:notesMasterIdLst>
    <p:notesMasterId r:id="rId21"/>
  </p:notesMasterIdLst>
  <p:sldIdLst>
    <p:sldId id="256" r:id="rId8"/>
    <p:sldId id="257" r:id="rId9"/>
    <p:sldId id="261" r:id="rId10"/>
    <p:sldId id="282" r:id="rId11"/>
    <p:sldId id="289" r:id="rId12"/>
    <p:sldId id="267" r:id="rId13"/>
    <p:sldId id="260" r:id="rId14"/>
    <p:sldId id="263" r:id="rId15"/>
    <p:sldId id="264" r:id="rId16"/>
    <p:sldId id="265" r:id="rId17"/>
    <p:sldId id="269" r:id="rId18"/>
    <p:sldId id="285" r:id="rId19"/>
    <p:sldId id="286" r:id="rId20"/>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268FDB-65FA-98D8-4FC6-2038EB05F89B}" name="Lucy Springett" initials="LS" userId="S::Lucy@amazingapprenticeships.com::f806fb44-b947-4308-bf88-f77b9d7642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y Springett" initials="LS" lastIdx="4" clrIdx="0">
    <p:extLst>
      <p:ext uri="{19B8F6BF-5375-455C-9EA6-DF929625EA0E}">
        <p15:presenceInfo xmlns:p15="http://schemas.microsoft.com/office/powerpoint/2012/main" userId="Lucy Spring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652A0"/>
    <a:srgbClr val="0B829A"/>
    <a:srgbClr val="007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13381-1939-4AD9-B400-66301D06D4D0}" v="488" dt="2022-09-16T07:52:23.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98" autoAdjust="0"/>
  </p:normalViewPr>
  <p:slideViewPr>
    <p:cSldViewPr snapToGrid="0">
      <p:cViewPr>
        <p:scale>
          <a:sx n="50" d="100"/>
          <a:sy n="50" d="100"/>
        </p:scale>
        <p:origin x="126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40D4230A-2494-4F7A-9C9C-EA1CD91D967C}" type="datetimeFigureOut">
              <a:rPr lang="en-GB" smtClean="0"/>
              <a:t>16/09/2022</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CD605F26-C9CD-4BFE-BE5E-69BB28F82833}" type="slidenum">
              <a:rPr lang="en-GB" smtClean="0"/>
              <a:t>‹#›</a:t>
            </a:fld>
            <a:endParaRPr lang="en-GB"/>
          </a:p>
        </p:txBody>
      </p:sp>
    </p:spTree>
    <p:extLst>
      <p:ext uri="{BB962C8B-B14F-4D97-AF65-F5344CB8AC3E}">
        <p14:creationId xmlns:p14="http://schemas.microsoft.com/office/powerpoint/2010/main" val="402951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a:solidFill>
                  <a:schemeClr val="tx1"/>
                </a:solidFill>
                <a:latin typeface="+mn-lt"/>
                <a:ea typeface="+mn-ea"/>
                <a:cs typeface="+mn-cs"/>
              </a:rPr>
              <a:t>My</a:t>
            </a:r>
            <a:r>
              <a:rPr lang="en-GB" sz="1200" kern="1200" baseline="0">
                <a:solidFill>
                  <a:schemeClr val="tx1"/>
                </a:solidFill>
                <a:latin typeface="+mn-lt"/>
                <a:ea typeface="+mn-ea"/>
                <a:cs typeface="+mn-cs"/>
              </a:rPr>
              <a:t> name is </a:t>
            </a:r>
            <a:r>
              <a:rPr lang="en-GB" sz="1200" b="1" kern="1200" baseline="0">
                <a:solidFill>
                  <a:schemeClr val="tx1"/>
                </a:solidFill>
                <a:latin typeface="+mn-lt"/>
                <a:ea typeface="+mn-ea"/>
                <a:cs typeface="+mn-cs"/>
              </a:rPr>
              <a:t>‘insert name’</a:t>
            </a:r>
            <a:r>
              <a:rPr lang="en-GB" sz="1200" kern="1200" baseline="0">
                <a:solidFill>
                  <a:schemeClr val="tx1"/>
                </a:solidFill>
                <a:latin typeface="+mn-lt"/>
                <a:ea typeface="+mn-ea"/>
                <a:cs typeface="+mn-cs"/>
              </a:rPr>
              <a:t> and I’m here today on behalf of the Department for Education to talk to you about apprenticeships.</a:t>
            </a:r>
          </a:p>
          <a:p>
            <a:pPr marL="171450" indent="-171450">
              <a:buFont typeface="Arial" panose="020B0604020202020204" pitchFamily="34" charset="0"/>
              <a:buChar char="•"/>
            </a:pPr>
            <a:endParaRPr lang="en-GB"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a:solidFill>
                  <a:schemeClr val="tx1"/>
                </a:solidFill>
                <a:latin typeface="+mn-lt"/>
                <a:ea typeface="+mn-ea"/>
                <a:cs typeface="+mn-cs"/>
              </a:rPr>
              <a:t>Apprenticeships are one of the many fantastic options available to you when you leave </a:t>
            </a:r>
            <a:r>
              <a:rPr lang="en-GB" sz="1200" b="1" kern="1200" baseline="0">
                <a:solidFill>
                  <a:schemeClr val="tx1"/>
                </a:solidFill>
                <a:latin typeface="+mn-lt"/>
                <a:ea typeface="+mn-ea"/>
                <a:cs typeface="+mn-cs"/>
              </a:rPr>
              <a:t>school/college/sixth form</a:t>
            </a:r>
            <a:r>
              <a:rPr lang="en-GB" sz="1200" kern="1200" baseline="0">
                <a:solidFill>
                  <a:schemeClr val="tx1"/>
                </a:solidFill>
                <a:latin typeface="+mn-lt"/>
                <a:ea typeface="+mn-ea"/>
                <a:cs typeface="+mn-cs"/>
              </a:rPr>
              <a:t> and are becoming increasingly popular with students who are looking at their next steps after school/college and are eager to jump straight into the world of work and get earning and learning.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baseline="0">
                <a:solidFill>
                  <a:schemeClr val="tx1"/>
                </a:solidFill>
                <a:latin typeface="+mn-lt"/>
                <a:ea typeface="+mn-ea"/>
                <a:cs typeface="+mn-cs"/>
              </a:rPr>
              <a:t>Suggested interaction: Some of you may already have heard of or know a little bit about apprenticeships, or you may know a friend/family member who did an apprenticeship, so before I get started, really quickly I’m going to ask you by a </a:t>
            </a:r>
            <a:r>
              <a:rPr lang="en-GB" sz="1200" b="1" u="sng" kern="1200" baseline="0">
                <a:solidFill>
                  <a:schemeClr val="tx1"/>
                </a:solidFill>
                <a:latin typeface="+mn-lt"/>
                <a:ea typeface="+mn-ea"/>
                <a:cs typeface="+mn-cs"/>
              </a:rPr>
              <a:t>show of hands/using a quick poll:</a:t>
            </a:r>
          </a:p>
          <a:p>
            <a:pPr marL="171450" indent="-171450">
              <a:buFontTx/>
              <a:buChar char="-"/>
            </a:pPr>
            <a:r>
              <a:rPr lang="en-GB" sz="1200" b="1" u="none" kern="1200" baseline="0">
                <a:solidFill>
                  <a:schemeClr val="tx1"/>
                </a:solidFill>
                <a:latin typeface="+mn-lt"/>
                <a:ea typeface="+mn-ea"/>
                <a:cs typeface="+mn-cs"/>
              </a:rPr>
              <a:t>Who </a:t>
            </a:r>
            <a:r>
              <a:rPr lang="en-GB" sz="1200" b="1" kern="1200" baseline="0">
                <a:solidFill>
                  <a:schemeClr val="tx1"/>
                </a:solidFill>
                <a:latin typeface="+mn-lt"/>
                <a:ea typeface="+mn-ea"/>
                <a:cs typeface="+mn-cs"/>
              </a:rPr>
              <a:t>feels confident that they know what an apprenticeship is? Raise your hand/complete the poll to indicate if you know a little bit / a lot / nothing about apprenticeships. (This is to capture impact). </a:t>
            </a:r>
          </a:p>
          <a:p>
            <a:pPr marL="171450" indent="-171450">
              <a:buFontTx/>
              <a:buChar char="-"/>
            </a:pPr>
            <a:r>
              <a:rPr lang="en-GB" sz="1200" b="1" kern="1200" baseline="0">
                <a:solidFill>
                  <a:schemeClr val="tx1"/>
                </a:solidFill>
                <a:latin typeface="+mn-lt"/>
                <a:ea typeface="+mn-ea"/>
                <a:cs typeface="+mn-cs"/>
              </a:rPr>
              <a:t>Keep your hand raised if you feel like you roughly know where to look for apprenticeships and how to go about applying for them.</a:t>
            </a:r>
          </a:p>
          <a:p>
            <a:pPr marL="171450" indent="-171450">
              <a:buFontTx/>
              <a:buChar char="-"/>
            </a:pPr>
            <a:r>
              <a:rPr lang="en-GB" sz="1200" b="1" kern="1200" baseline="0">
                <a:solidFill>
                  <a:schemeClr val="tx1"/>
                </a:solidFill>
                <a:latin typeface="+mn-lt"/>
                <a:ea typeface="+mn-ea"/>
                <a:cs typeface="+mn-cs"/>
              </a:rPr>
              <a:t>Lastly, is anyone already looking into apprenticeships or considering them as an option?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baseline="0">
              <a:solidFill>
                <a:schemeClr val="tx1"/>
              </a:solidFill>
              <a:latin typeface="+mn-lt"/>
              <a:ea typeface="+mn-ea"/>
              <a:cs typeface="+mn-cs"/>
            </a:endParaRPr>
          </a:p>
          <a:p>
            <a:pPr marL="171450" indent="-171450">
              <a:buFont typeface="Arial" panose="020B0604020202020204" pitchFamily="34" charset="0"/>
              <a:buChar char="•"/>
            </a:pPr>
            <a:r>
              <a:rPr lang="en-GB" sz="1200" kern="1200" baseline="0">
                <a:solidFill>
                  <a:schemeClr val="tx1"/>
                </a:solidFill>
                <a:latin typeface="+mn-lt"/>
                <a:ea typeface="+mn-ea"/>
                <a:cs typeface="+mn-cs"/>
              </a:rPr>
              <a:t>Excellent, well hopefully by the end of today’s session, you’ll all have a better understanding of: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a:solidFill>
                  <a:schemeClr val="tx1"/>
                </a:solidFill>
                <a:latin typeface="+mn-lt"/>
                <a:ea typeface="+mn-ea"/>
                <a:cs typeface="+mn-cs"/>
              </a:rPr>
              <a:t>What apprenticeships 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a:solidFill>
                  <a:schemeClr val="tx1"/>
                </a:solidFill>
                <a:latin typeface="+mn-lt"/>
                <a:ea typeface="+mn-ea"/>
                <a:cs typeface="+mn-cs"/>
              </a:rPr>
              <a:t>The range of apprenticeship job roles available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a:solidFill>
                  <a:schemeClr val="tx1"/>
                </a:solidFill>
                <a:latin typeface="+mn-lt"/>
                <a:ea typeface="+mn-ea"/>
                <a:cs typeface="+mn-cs"/>
              </a:rPr>
              <a:t>The different levels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a:solidFill>
                  <a:schemeClr val="tx1"/>
                </a:solidFill>
                <a:latin typeface="+mn-lt"/>
                <a:ea typeface="+mn-ea"/>
                <a:cs typeface="+mn-cs"/>
              </a:rPr>
              <a:t>How you find an apprenticeship and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a:solidFill>
                  <a:schemeClr val="tx1"/>
                </a:solidFill>
                <a:latin typeface="+mn-lt"/>
                <a:ea typeface="+mn-ea"/>
                <a:cs typeface="+mn-cs"/>
              </a:rPr>
              <a:t>What you need to do next to start searching and applying</a:t>
            </a:r>
          </a:p>
          <a:p>
            <a:pPr marL="0" indent="0">
              <a:buFont typeface="Arial" panose="020B0604020202020204" pitchFamily="34" charset="0"/>
              <a:buNone/>
            </a:pPr>
            <a:r>
              <a:rPr lang="en-GB" sz="1200" kern="1200" baseline="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latin typeface="+mn-lt"/>
                <a:ea typeface="+mn-ea"/>
                <a:cs typeface="+mn-cs"/>
              </a:rPr>
              <a:t>It’s really important to </a:t>
            </a:r>
            <a:r>
              <a:rPr lang="en-GB" sz="1200" kern="1200" baseline="0">
                <a:solidFill>
                  <a:schemeClr val="tx1"/>
                </a:solidFill>
                <a:latin typeface="+mn-lt"/>
                <a:ea typeface="+mn-ea"/>
                <a:cs typeface="+mn-cs"/>
              </a:rPr>
              <a:t>keep your options open about your future. There are lots of new and exciting programmes, courses, training options and routes to help you to achieve the career that you would like, or to explore future careers you may not know existed, all in a learning style and environment that suits you. It’s important to consider lots of different options so that if your plans change, you still have lots of exciting opportunities open to you. </a:t>
            </a:r>
          </a:p>
          <a:p>
            <a:pPr marL="171450" indent="-171450">
              <a:buFont typeface="Arial" panose="020B0604020202020204" pitchFamily="34" charset="0"/>
              <a:buChar char="•"/>
            </a:pPr>
            <a:endParaRPr lang="en-GB" sz="1200" kern="1200" baseline="0">
              <a:solidFill>
                <a:schemeClr val="tx1"/>
              </a:solidFill>
              <a:latin typeface="+mn-lt"/>
              <a:ea typeface="+mn-ea"/>
              <a:cs typeface="+mn-cs"/>
            </a:endParaRPr>
          </a:p>
          <a:p>
            <a:pPr marL="171450" indent="-171450">
              <a:buFont typeface="Arial" panose="020B0604020202020204" pitchFamily="34" charset="0"/>
              <a:buChar char="•"/>
            </a:pPr>
            <a:r>
              <a:rPr lang="en-GB" sz="1200" kern="1200" baseline="0">
                <a:solidFill>
                  <a:schemeClr val="tx1"/>
                </a:solidFill>
                <a:latin typeface="+mn-lt"/>
                <a:ea typeface="+mn-ea"/>
                <a:cs typeface="+mn-cs"/>
              </a:rPr>
              <a:t>So even if you already have a Plan A and Plan B, I would encourage you to listen carefully for the next 15 minutes or so and to ask lots of questions so that I can help you to explore how amazing apprenticeships are and whether they might be the right option for you. </a:t>
            </a:r>
            <a:endParaRPr lang="en-GB" sz="1200" i="0" kern="1200"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605F26-C9CD-4BFE-BE5E-69BB28F82833}" type="slidenum">
              <a:rPr lang="en-GB" smtClean="0"/>
              <a:t>1</a:t>
            </a:fld>
            <a:endParaRPr lang="en-GB"/>
          </a:p>
        </p:txBody>
      </p:sp>
    </p:spTree>
    <p:extLst>
      <p:ext uri="{BB962C8B-B14F-4D97-AF65-F5344CB8AC3E}">
        <p14:creationId xmlns:p14="http://schemas.microsoft.com/office/powerpoint/2010/main" val="2642903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sz="1200"/>
              <a:t>Where did I find these vacancies? So one of the first places to look is Find an apprenticeship, the government portal for apprenticeship jobs. </a:t>
            </a:r>
          </a:p>
          <a:p>
            <a:pPr marL="0" indent="0">
              <a:buFont typeface="Arial" panose="020B0604020202020204" pitchFamily="34" charset="0"/>
              <a:buNone/>
            </a:pPr>
            <a:endParaRPr lang="en-GB" altLang="en-US" sz="1200"/>
          </a:p>
          <a:p>
            <a:pPr marL="171450" indent="-171450">
              <a:buFont typeface="Arial" panose="020B0604020202020204" pitchFamily="34" charset="0"/>
              <a:buChar char="•"/>
            </a:pPr>
            <a:r>
              <a:rPr lang="en-GB" altLang="en-US" sz="1200"/>
              <a:t>1. It’s</a:t>
            </a:r>
            <a:r>
              <a:rPr lang="en-GB" altLang="en-US" sz="1200" baseline="0"/>
              <a:t> really important that you register. Search the internet for ‘Find an apprenticeship’ and it will come up as the first link </a:t>
            </a:r>
            <a:br>
              <a:rPr lang="en-GB" altLang="en-US" sz="1200" baseline="0"/>
            </a:br>
            <a:r>
              <a:rPr lang="en-GB" altLang="en-US" sz="1200" baseline="0"/>
              <a:t>The search page is on gov.uk, </a:t>
            </a:r>
            <a:r>
              <a:rPr lang="en-GB" sz="1200" kern="1200">
                <a:solidFill>
                  <a:schemeClr val="tx1"/>
                </a:solidFill>
                <a:effectLst/>
                <a:latin typeface="+mn-lt"/>
                <a:ea typeface="+mn-ea"/>
                <a:cs typeface="+mn-cs"/>
              </a:rPr>
              <a:t>an official government site.</a:t>
            </a:r>
            <a:br>
              <a:rPr lang="en-GB" sz="1200" kern="1200" baseline="0">
                <a:solidFill>
                  <a:schemeClr val="tx1"/>
                </a:solidFill>
                <a:effectLst/>
                <a:latin typeface="+mn-lt"/>
                <a:ea typeface="+mn-ea"/>
                <a:cs typeface="+mn-cs"/>
              </a:rPr>
            </a:br>
            <a:r>
              <a:rPr lang="en-GB" altLang="en-US" sz="1200" baseline="0"/>
              <a:t>Once you register you’ll receive an account activation code by email. After activating your account, you’re ready to start applying for apprenticeship vacancies.</a:t>
            </a:r>
          </a:p>
          <a:p>
            <a:endParaRPr lang="en-GB" altLang="en-US" sz="1200" baseline="0"/>
          </a:p>
          <a:p>
            <a:pPr marL="171450" indent="-171450">
              <a:buFont typeface="Arial" panose="020B0604020202020204" pitchFamily="34" charset="0"/>
              <a:buChar char="•"/>
            </a:pPr>
            <a:r>
              <a:rPr lang="en-GB" altLang="en-US" sz="1200" baseline="0"/>
              <a:t>2. Have a look at the different jobs that are being advertised. Remember, this is a live jobs site so it may be that you need to try and few different searches or to broaden how far you are looking to find jobs that you are interested in. It also means different vacancies will come up at different times so do not be disheartened if you don’t find something straight away, you may want to look again at another time or on different jobs/employer websites. </a:t>
            </a:r>
            <a:endParaRPr lang="en-GB" sz="1200">
              <a:solidFill>
                <a:srgbClr val="000000"/>
              </a:solidFill>
            </a:endParaRPr>
          </a:p>
          <a:p>
            <a:pPr marL="0" indent="0">
              <a:buFont typeface="+mj-lt"/>
              <a:buNone/>
            </a:pPr>
            <a:endParaRPr lang="en-GB" sz="1200">
              <a:solidFill>
                <a:srgbClr val="000000"/>
              </a:solidFill>
            </a:endParaRPr>
          </a:p>
          <a:p>
            <a:pPr marL="171450" indent="-171450">
              <a:buFont typeface="Arial" panose="020B0604020202020204" pitchFamily="34" charset="0"/>
              <a:buChar char="•"/>
            </a:pPr>
            <a:r>
              <a:rPr lang="en-GB" altLang="en-US" sz="1200" baseline="0"/>
              <a:t>3. Start applying for jobs that interest you. You need to remember that typically, some of the bigger companies will advertise quite early in the year (e.g. September/October) for apprentices to start the following September so please don’t leave it until the last minute or you might be disappointed to have missed a great opportunity. </a:t>
            </a:r>
          </a:p>
          <a:p>
            <a:pPr marL="171450" indent="-171450">
              <a:buFont typeface="Arial" panose="020B0604020202020204" pitchFamily="34" charset="0"/>
              <a:buChar char="•"/>
            </a:pPr>
            <a:endParaRPr lang="en-GB" altLang="en-US" sz="1200" baseline="0"/>
          </a:p>
          <a:p>
            <a:pPr marL="171450" indent="-171450">
              <a:buFont typeface="Arial" panose="020B0604020202020204" pitchFamily="34" charset="0"/>
              <a:buChar char="•"/>
            </a:pPr>
            <a:r>
              <a:rPr lang="en-GB" altLang="en-US" sz="1200" baseline="0"/>
              <a:t>Others may come up later in the year closer to the time you are looking to start your apprenticeship, so use the website to help you with the next step. </a:t>
            </a:r>
          </a:p>
          <a:p>
            <a:pPr marL="0" indent="0">
              <a:buFont typeface="Arial" panose="020B0604020202020204" pitchFamily="34" charset="0"/>
              <a:buNone/>
            </a:pPr>
            <a:endParaRPr lang="en-GB" altLang="en-US" sz="1200" baseline="0"/>
          </a:p>
          <a:p>
            <a:pPr marL="171450" indent="-171450">
              <a:buFont typeface="Arial" panose="020B0604020202020204" pitchFamily="34" charset="0"/>
              <a:buChar char="•"/>
            </a:pPr>
            <a:r>
              <a:rPr lang="en-GB" altLang="en-US" sz="1200" baseline="0"/>
              <a:t>4. Set up your alerts. A great feature of this system is that you can get it to do all the hard work for you. You can manage your alert settings so that you receive text messages and emails when jobs come up that you might be interested in.</a:t>
            </a:r>
          </a:p>
          <a:p>
            <a:endParaRPr lang="en-GB" altLang="en-US" sz="1200" baseline="0"/>
          </a:p>
          <a:p>
            <a:pPr marL="171450" indent="-171450">
              <a:buFont typeface="Arial" panose="020B0604020202020204" pitchFamily="34" charset="0"/>
              <a:buChar char="•"/>
            </a:pPr>
            <a:r>
              <a:rPr lang="en-GB" altLang="en-US" sz="1200" baseline="0"/>
              <a:t>5. Employers are always telling us that the applicants that really stand out to them, are those that have made a bit of extra effort. You could consider contacting the company and asking them if they have any virtual open days coming up, or work experience or other opportunities to engage with them. That will look really impressive on your application and can give you an advantage over other applicants.</a:t>
            </a:r>
          </a:p>
          <a:p>
            <a:endParaRPr lang="en-GB"/>
          </a:p>
        </p:txBody>
      </p:sp>
      <p:sp>
        <p:nvSpPr>
          <p:cNvPr id="4" name="Slide Number Placeholder 3"/>
          <p:cNvSpPr>
            <a:spLocks noGrp="1"/>
          </p:cNvSpPr>
          <p:nvPr>
            <p:ph type="sldNum" sz="quarter" idx="5"/>
          </p:nvPr>
        </p:nvSpPr>
        <p:spPr/>
        <p:txBody>
          <a:bodyPr/>
          <a:lstStyle/>
          <a:p>
            <a:fld id="{CD605F26-C9CD-4BFE-BE5E-69BB28F82833}" type="slidenum">
              <a:rPr lang="en-GB" smtClean="0"/>
              <a:t>10</a:t>
            </a:fld>
            <a:endParaRPr lang="en-GB"/>
          </a:p>
        </p:txBody>
      </p:sp>
    </p:spTree>
    <p:extLst>
      <p:ext uri="{BB962C8B-B14F-4D97-AF65-F5344CB8AC3E}">
        <p14:creationId xmlns:p14="http://schemas.microsoft.com/office/powerpoint/2010/main" val="373976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Whilst Find an apprenticeship is a great place to start looking for apprenticeships, it is not the only place.</a:t>
            </a:r>
          </a:p>
          <a:p>
            <a:endParaRPr lang="en-GB"/>
          </a:p>
          <a:p>
            <a:pPr marL="171450" indent="-171450">
              <a:buFont typeface="Arial" panose="020B0604020202020204" pitchFamily="34" charset="0"/>
              <a:buChar char="•"/>
            </a:pPr>
            <a:r>
              <a:rPr lang="en-GB"/>
              <a:t>If you have a particular employer in mind, </a:t>
            </a:r>
            <a:r>
              <a:rPr lang="en-GB" b="1"/>
              <a:t>visit their website</a:t>
            </a:r>
            <a:r>
              <a:rPr lang="en-GB"/>
              <a:t> and see if you can sign up for recruitment alerts or if they send out a newsletter. </a:t>
            </a:r>
          </a:p>
          <a:p>
            <a:endParaRPr lang="en-GB"/>
          </a:p>
          <a:p>
            <a:pPr marL="171450" indent="-171450">
              <a:buFont typeface="Arial" panose="020B0604020202020204" pitchFamily="34" charset="0"/>
              <a:buChar char="•"/>
            </a:pPr>
            <a:r>
              <a:rPr lang="en-GB"/>
              <a:t>Make sure you follow their careers pages on </a:t>
            </a:r>
            <a:r>
              <a:rPr lang="en-GB" b="1"/>
              <a:t>social media</a:t>
            </a:r>
            <a:r>
              <a:rPr lang="en-GB"/>
              <a:t> using Facebook, Twitter and Instagram too as they will probably use this as a way to promote their vacancies. If you have a LinkedIn profile, it is worth following organisations on there as we have heard from many apprentices more recently that they have found vacancies from employers or training providers on LinkedIn. If you don’t yet have a profile, it may be worth exploring or asking for support in creating one from your school careers adviser or a parent/carer.</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We have spoken to lots of apprentices and quite often, they will say that they actually heard about their job through a </a:t>
            </a:r>
            <a:r>
              <a:rPr lang="en-GB" b="1"/>
              <a:t>family member or friend</a:t>
            </a:r>
            <a:r>
              <a:rPr lang="en-GB"/>
              <a:t>. So make sure you tell everyone you can think of that you’re looking for an apprenticeship and you never know what might come through!</a:t>
            </a:r>
          </a:p>
          <a:p>
            <a:pPr marL="171450" indent="-171450">
              <a:buFont typeface="Arial" panose="020B0604020202020204" pitchFamily="34" charset="0"/>
              <a:buChar cha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There are lots of other job search sites out there where you can flick through online profiles for some of the UK’s top apprentice employers.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Definitely spend some time looking into the different types of employers. There will be a real mix from your local council who might have a jobs page for young people, through to bigger recruitment sites too.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The </a:t>
            </a:r>
            <a:r>
              <a:rPr lang="en-GB" b="1"/>
              <a:t>Higher &amp; Degree vacancy listing </a:t>
            </a:r>
            <a:r>
              <a:rPr lang="en-GB" b="0"/>
              <a:t>is also a really useful document that is shared in November and then an updated version is released again in February. This contains a list of hundreds of higher and degree apprenticeship vacancies that are open for application, and gives key information about the employer, the apprenticeship, the salary, location and where to apply. This will be shared on the Amazing Apprenticeships website and apprenticeships.gov.uk. </a:t>
            </a:r>
            <a:r>
              <a:rPr lang="en-GB" b="1"/>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indent="-171450">
              <a:buFont typeface="Arial" panose="020B0604020202020204" pitchFamily="34" charset="0"/>
              <a:buChar char="•"/>
            </a:pPr>
            <a:endParaRPr lang="en-GB"/>
          </a:p>
          <a:p>
            <a:endParaRPr lang="en-GB"/>
          </a:p>
          <a:p>
            <a:endParaRPr lang="en-GB"/>
          </a:p>
        </p:txBody>
      </p:sp>
      <p:sp>
        <p:nvSpPr>
          <p:cNvPr id="4" name="Slide Number Placeholder 3"/>
          <p:cNvSpPr>
            <a:spLocks noGrp="1"/>
          </p:cNvSpPr>
          <p:nvPr>
            <p:ph type="sldNum" sz="quarter" idx="5"/>
          </p:nvPr>
        </p:nvSpPr>
        <p:spPr/>
        <p:txBody>
          <a:bodyPr/>
          <a:lstStyle/>
          <a:p>
            <a:fld id="{CD605F26-C9CD-4BFE-BE5E-69BB28F82833}" type="slidenum">
              <a:rPr lang="en-GB" smtClean="0"/>
              <a:t>11</a:t>
            </a:fld>
            <a:endParaRPr lang="en-GB"/>
          </a:p>
        </p:txBody>
      </p:sp>
    </p:spTree>
    <p:extLst>
      <p:ext uri="{BB962C8B-B14F-4D97-AF65-F5344CB8AC3E}">
        <p14:creationId xmlns:p14="http://schemas.microsoft.com/office/powerpoint/2010/main" val="328446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913" indent="-171913">
              <a:buFont typeface="Arial" panose="020B0604020202020204" pitchFamily="34" charset="0"/>
              <a:buChar char="•"/>
            </a:pPr>
            <a:r>
              <a:rPr lang="en-GB" sz="1200"/>
              <a:t>There is lots of support and information out there to help you to stay up to date with the latest apprenticeships information. </a:t>
            </a:r>
          </a:p>
          <a:p>
            <a:pPr marL="0" indent="0">
              <a:buFont typeface="Arial" panose="020B0604020202020204" pitchFamily="34" charset="0"/>
              <a:buNone/>
            </a:pPr>
            <a:endParaRPr lang="en-GB" sz="1200"/>
          </a:p>
          <a:p>
            <a:pPr marL="171913" indent="-171913">
              <a:buFont typeface="Arial" panose="020B0604020202020204" pitchFamily="34" charset="0"/>
              <a:buChar char="•"/>
            </a:pPr>
            <a:r>
              <a:rPr lang="en-GB" sz="1200"/>
              <a:t>Visit www.apprenticeships.gov.uk for more information on apprenticeships and resources to help you to search for and apply for apprenticeships. </a:t>
            </a:r>
          </a:p>
          <a:p>
            <a:pPr marL="171913" indent="-171913">
              <a:buFont typeface="Arial" panose="020B0604020202020204" pitchFamily="34" charset="0"/>
              <a:buChar char="•"/>
            </a:pPr>
            <a:endParaRPr lang="en-GB" sz="1200"/>
          </a:p>
          <a:p>
            <a:pPr marL="171913" marR="0" lvl="0" indent="-171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You can also follow @apprenticeships on social media for apprenticeship updates or get in touch with the details on the slide.</a:t>
            </a:r>
          </a:p>
          <a:p>
            <a:pPr marL="171913" marR="0" lvl="0" indent="-171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p>
          <a:p>
            <a:pPr marL="171913" marR="0" lvl="0" indent="-171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To find more films, apprentice stories or learn more about apprenticeships, traineeships or T Levels, you can also go to www.amazingapprenticeships.com/student-zone. </a:t>
            </a:r>
          </a:p>
          <a:p>
            <a:pPr marL="171913" marR="0" lvl="0" indent="-171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p>
          <a:p>
            <a:pPr marL="171913" marR="0" lvl="0" indent="-171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a:solidFill>
                  <a:schemeClr val="tx1"/>
                </a:solidFill>
                <a:effectLst/>
                <a:latin typeface="+mn-lt"/>
                <a:ea typeface="+mn-ea"/>
                <a:cs typeface="+mn-cs"/>
              </a:rPr>
              <a:t>You can also contact the National Careers Service, who as we said, can help to give you advice and guidance. Their information is on the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p>
          <a:p>
            <a:pPr marL="0" indent="0">
              <a:buFont typeface="Arial" panose="020B0604020202020204" pitchFamily="34" charset="0"/>
              <a:buNone/>
            </a:pPr>
            <a:endParaRPr lang="en-GB" sz="1200"/>
          </a:p>
          <a:p>
            <a:endParaRPr lang="en-GB"/>
          </a:p>
        </p:txBody>
      </p:sp>
      <p:sp>
        <p:nvSpPr>
          <p:cNvPr id="4" name="Slide Number Placeholder 3"/>
          <p:cNvSpPr>
            <a:spLocks noGrp="1"/>
          </p:cNvSpPr>
          <p:nvPr>
            <p:ph type="sldNum" sz="quarter" idx="5"/>
          </p:nvPr>
        </p:nvSpPr>
        <p:spPr/>
        <p:txBody>
          <a:bodyPr/>
          <a:lstStyle/>
          <a:p>
            <a:fld id="{DD5C7864-2261-43A9-80D1-CA291BC64BAD}" type="slidenum">
              <a:rPr lang="en-GB" smtClean="0"/>
              <a:t>12</a:t>
            </a:fld>
            <a:endParaRPr lang="en-GB"/>
          </a:p>
        </p:txBody>
      </p:sp>
    </p:spTree>
    <p:extLst>
      <p:ext uri="{BB962C8B-B14F-4D97-AF65-F5344CB8AC3E}">
        <p14:creationId xmlns:p14="http://schemas.microsoft.com/office/powerpoint/2010/main" val="3882147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You can visit the National Careers Service website to find out about all of the education and training options available to you once you’ve finished school.</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 website gives you information about 9 different options:</a:t>
            </a:r>
          </a:p>
          <a:p>
            <a:pPr marL="0" indent="0">
              <a:buFont typeface="Arial" panose="020B0604020202020204" pitchFamily="34" charset="0"/>
              <a:buNone/>
            </a:pPr>
            <a:endParaRPr lang="en-GB"/>
          </a:p>
          <a:p>
            <a:pPr marL="0" indent="0">
              <a:buFont typeface="Arial" panose="020B0604020202020204" pitchFamily="34" charset="0"/>
              <a:buNone/>
            </a:pPr>
            <a:r>
              <a:rPr lang="en-GB" b="1"/>
              <a:t>3 x study options</a:t>
            </a:r>
          </a:p>
          <a:p>
            <a:pPr marL="171450" indent="-171450">
              <a:buFontTx/>
              <a:buChar char="-"/>
            </a:pPr>
            <a:r>
              <a:rPr lang="en-GB"/>
              <a:t>A Levels</a:t>
            </a:r>
          </a:p>
          <a:p>
            <a:pPr marL="171450" indent="-171450">
              <a:buFontTx/>
              <a:buChar char="-"/>
            </a:pPr>
            <a:r>
              <a:rPr lang="en-GB"/>
              <a:t>University (Higher Education)</a:t>
            </a:r>
          </a:p>
          <a:p>
            <a:pPr marL="171450" indent="-171450">
              <a:buFontTx/>
              <a:buChar char="-"/>
            </a:pPr>
            <a:r>
              <a:rPr lang="en-GB"/>
              <a:t>Higher Technical Qualifications </a:t>
            </a:r>
          </a:p>
          <a:p>
            <a:pPr marL="171450" indent="-171450">
              <a:buFontTx/>
              <a:buChar char="-"/>
            </a:pPr>
            <a:endParaRPr lang="en-GB"/>
          </a:p>
          <a:p>
            <a:pPr marL="0" indent="0">
              <a:buFontTx/>
              <a:buNone/>
            </a:pPr>
            <a:r>
              <a:rPr lang="en-GB" b="1"/>
              <a:t>2 x work options</a:t>
            </a:r>
          </a:p>
          <a:p>
            <a:pPr marL="171450" indent="-171450">
              <a:buFontTx/>
              <a:buChar char="-"/>
            </a:pPr>
            <a:r>
              <a:rPr lang="en-GB" b="0"/>
              <a:t>School leaver schemes</a:t>
            </a:r>
          </a:p>
          <a:p>
            <a:pPr marL="171450" indent="-171450">
              <a:buFontTx/>
              <a:buChar char="-"/>
            </a:pPr>
            <a:r>
              <a:rPr lang="en-GB" b="0"/>
              <a:t>Supported internships</a:t>
            </a:r>
          </a:p>
          <a:p>
            <a:pPr marL="171450" indent="-171450">
              <a:buFontTx/>
              <a:buChar char="-"/>
            </a:pPr>
            <a:endParaRPr lang="en-GB" b="0"/>
          </a:p>
          <a:p>
            <a:pPr marL="0" indent="0">
              <a:buFontTx/>
              <a:buNone/>
            </a:pPr>
            <a:r>
              <a:rPr lang="en-GB" b="1"/>
              <a:t>4 x work and study options</a:t>
            </a:r>
          </a:p>
          <a:p>
            <a:pPr marL="171450" indent="-171450">
              <a:buFontTx/>
              <a:buChar char="-"/>
            </a:pPr>
            <a:r>
              <a:rPr lang="en-GB" b="0"/>
              <a:t>Apprenticeships</a:t>
            </a:r>
          </a:p>
          <a:p>
            <a:pPr marL="171450" indent="-171450">
              <a:buFontTx/>
              <a:buChar char="-"/>
            </a:pPr>
            <a:r>
              <a:rPr lang="en-GB" b="0"/>
              <a:t>Traineeships</a:t>
            </a:r>
          </a:p>
          <a:p>
            <a:pPr marL="171450" indent="-171450">
              <a:buFontTx/>
              <a:buChar char="-"/>
            </a:pPr>
            <a:r>
              <a:rPr lang="en-GB" b="0"/>
              <a:t>T Levels</a:t>
            </a:r>
          </a:p>
          <a:p>
            <a:pPr marL="171450" indent="-171450">
              <a:buFontTx/>
              <a:buChar char="-"/>
            </a:pPr>
            <a:r>
              <a:rPr lang="en-GB" b="0"/>
              <a:t>Vocational Technical Qualifications (VTQs)</a:t>
            </a:r>
          </a:p>
          <a:p>
            <a:pPr marL="171450" indent="-171450">
              <a:buFontTx/>
              <a:buChar char="-"/>
            </a:pPr>
            <a:endParaRPr lang="en-GB"/>
          </a:p>
          <a:p>
            <a:pPr marL="171450" indent="-171450">
              <a:buFont typeface="Arial" panose="020B0604020202020204" pitchFamily="34" charset="0"/>
              <a:buChar char="•"/>
            </a:pPr>
            <a:r>
              <a:rPr lang="en-GB"/>
              <a:t>The website helps to explain what the different options are, how they are similar/different to each other, who they are for and where to find out more information</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can find the website through the link on the slide or by scanning the QR code - https://nationalcareers.service.gov.uk/explore-your-education-and-training-choices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On the website, you will also find contact details for how to get in touch with their advisers through the helpline.</a:t>
            </a:r>
          </a:p>
        </p:txBody>
      </p:sp>
      <p:sp>
        <p:nvSpPr>
          <p:cNvPr id="4" name="Slide Number Placeholder 3"/>
          <p:cNvSpPr>
            <a:spLocks noGrp="1"/>
          </p:cNvSpPr>
          <p:nvPr>
            <p:ph type="sldNum" sz="quarter" idx="5"/>
          </p:nvPr>
        </p:nvSpPr>
        <p:spPr/>
        <p:txBody>
          <a:bodyPr/>
          <a:lstStyle/>
          <a:p>
            <a:fld id="{CD605F26-C9CD-4BFE-BE5E-69BB28F82833}" type="slidenum">
              <a:rPr lang="en-GB" smtClean="0"/>
              <a:t>13</a:t>
            </a:fld>
            <a:endParaRPr lang="en-GB"/>
          </a:p>
        </p:txBody>
      </p:sp>
    </p:spTree>
    <p:extLst>
      <p:ext uri="{BB962C8B-B14F-4D97-AF65-F5344CB8AC3E}">
        <p14:creationId xmlns:p14="http://schemas.microsoft.com/office/powerpoint/2010/main" val="12683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kern="1200" dirty="0">
                <a:solidFill>
                  <a:schemeClr val="tx1"/>
                </a:solidFill>
                <a:effectLst/>
                <a:latin typeface="+mn-lt"/>
                <a:ea typeface="+mn-ea"/>
                <a:cs typeface="+mn-cs"/>
              </a:rPr>
              <a:t>So what is an apprenticeship?</a:t>
            </a:r>
          </a:p>
          <a:p>
            <a:pPr marL="0" indent="0">
              <a:buFont typeface="Arial" panose="020B0604020202020204" pitchFamily="34" charset="0"/>
              <a:buNone/>
            </a:pP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 apprenticeship is a real job, with a real employer, where the apprentice will work full-time whilst also studying towards a qualification.</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 you could be an apprentice working for Sky as a journalist, for example, whilst also studying and gaining a qualification in journalism.</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PAID A SALARY</a:t>
            </a: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As it’s a real job, y</a:t>
            </a:r>
            <a:r>
              <a:rPr lang="en-GB" sz="1200" b="0" kern="1200" dirty="0">
                <a:solidFill>
                  <a:schemeClr val="tx1"/>
                </a:solidFill>
                <a:effectLst/>
                <a:latin typeface="+mn-lt"/>
                <a:ea typeface="+mn-ea"/>
                <a:cs typeface="+mn-cs"/>
              </a:rPr>
              <a:t>ou will earn a wage</a:t>
            </a:r>
            <a:r>
              <a:rPr lang="en-GB" sz="1200" b="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 and it can be a really good salary too! </a:t>
            </a:r>
            <a:r>
              <a:rPr lang="en-GB" sz="3600" dirty="0">
                <a:effectLst/>
                <a:latin typeface="Calibri" panose="020F0502020204030204" pitchFamily="34" charset="0"/>
                <a:ea typeface="Calibri" panose="020F0502020204030204" pitchFamily="34" charset="0"/>
                <a:cs typeface="Times New Roman" panose="02020603050405020304" pitchFamily="18" charset="0"/>
              </a:rPr>
              <a:t>The salary of an apprentice can vary from employer to employer. Legally, an employer must pay an apprentice the National Minimum Wage for apprentices, which is currently £4.81 per hour. This is lower than the normal National Minimum Wage, but it recognises that some people will be going into their first job with little or no experience.</a:t>
            </a:r>
          </a:p>
          <a:p>
            <a:pPr marL="0" indent="0">
              <a:buFont typeface="Arial" panose="020B0604020202020204" pitchFamily="34" charset="0"/>
              <a:buNone/>
            </a:pPr>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The good news is that lots of employers</a:t>
            </a:r>
            <a:r>
              <a:rPr lang="en-GB" sz="1200" b="0" kern="1200" baseline="0" dirty="0">
                <a:solidFill>
                  <a:schemeClr val="tx1"/>
                </a:solidFill>
                <a:effectLst/>
                <a:latin typeface="+mn-lt"/>
                <a:ea typeface="+mn-ea"/>
                <a:cs typeface="+mn-cs"/>
              </a:rPr>
              <a:t> pay a lot more than the </a:t>
            </a:r>
            <a:r>
              <a:rPr lang="en-GB" sz="1200" b="0" kern="1200" dirty="0">
                <a:solidFill>
                  <a:schemeClr val="tx1"/>
                </a:solidFill>
                <a:effectLst/>
                <a:latin typeface="+mn-lt"/>
                <a:ea typeface="+mn-ea"/>
                <a:cs typeface="+mn-cs"/>
              </a:rPr>
              <a:t>National Minimum</a:t>
            </a:r>
            <a:r>
              <a:rPr lang="en-GB" sz="1200" b="0" kern="1200" baseline="0" dirty="0">
                <a:solidFill>
                  <a:schemeClr val="tx1"/>
                </a:solidFill>
                <a:effectLst/>
                <a:latin typeface="+mn-lt"/>
                <a:ea typeface="+mn-ea"/>
                <a:cs typeface="+mn-cs"/>
              </a:rPr>
              <a:t> Wage for apprentices, with some local employers offering starting salaries of </a:t>
            </a:r>
            <a:r>
              <a:rPr lang="en-GB" sz="1200" b="1" kern="1200" baseline="0" dirty="0">
                <a:solidFill>
                  <a:schemeClr val="tx1"/>
                </a:solidFill>
                <a:effectLst/>
                <a:latin typeface="+mn-lt"/>
                <a:ea typeface="+mn-ea"/>
                <a:cs typeface="+mn-cs"/>
              </a:rPr>
              <a:t>£</a:t>
            </a:r>
            <a:r>
              <a:rPr lang="en-GB" sz="1200" b="1" kern="1200" baseline="0" dirty="0" err="1">
                <a:solidFill>
                  <a:schemeClr val="tx1"/>
                </a:solidFill>
                <a:effectLst/>
                <a:latin typeface="+mn-lt"/>
                <a:ea typeface="+mn-ea"/>
                <a:cs typeface="+mn-cs"/>
              </a:rPr>
              <a:t>xx,xxx</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and other national employers even offering starting salaries over £15,000-£20,000. </a:t>
            </a:r>
            <a:r>
              <a:rPr lang="en-GB" sz="1200" b="1" kern="1200" baseline="0" dirty="0">
                <a:solidFill>
                  <a:schemeClr val="tx1"/>
                </a:solidFill>
                <a:effectLst/>
                <a:latin typeface="+mn-lt"/>
                <a:ea typeface="+mn-ea"/>
                <a:cs typeface="+mn-cs"/>
              </a:rPr>
              <a:t>  </a:t>
            </a:r>
          </a:p>
          <a:p>
            <a:pPr marL="171450" indent="-171450">
              <a:buFont typeface="Arial" panose="020B0604020202020204" pitchFamily="34" charset="0"/>
              <a:buChar char="•"/>
            </a:pPr>
            <a:endParaRPr lang="en-GB"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 have pulled together some local vacancy information which I will show you in a little while, so you can see some real examples of local and national apprenticeships available and see what types of salaries are being offered.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It’s</a:t>
            </a:r>
            <a:r>
              <a:rPr lang="en-GB" sz="1200" kern="1200" baseline="0" dirty="0">
                <a:solidFill>
                  <a:schemeClr val="tx1"/>
                </a:solidFill>
                <a:effectLst/>
                <a:latin typeface="+mn-lt"/>
                <a:ea typeface="+mn-ea"/>
                <a:cs typeface="+mn-cs"/>
              </a:rPr>
              <a:t> important </a:t>
            </a:r>
            <a:r>
              <a:rPr lang="en-GB" sz="1200" kern="1200" dirty="0">
                <a:solidFill>
                  <a:schemeClr val="tx1"/>
                </a:solidFill>
                <a:effectLst/>
                <a:latin typeface="+mn-lt"/>
                <a:ea typeface="+mn-ea"/>
                <a:cs typeface="+mn-cs"/>
              </a:rPr>
              <a:t>to remember that if you see an apprenticeship you’re interested in, don’t be put off by the pay if it’s low: there’s room for progression and working your way to the top of an organisation. </a:t>
            </a: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1" kern="1200" baseline="0" dirty="0">
                <a:solidFill>
                  <a:schemeClr val="tx1"/>
                </a:solidFill>
                <a:effectLst/>
                <a:latin typeface="+mn-lt"/>
                <a:ea typeface="+mn-ea"/>
                <a:cs typeface="+mn-cs"/>
              </a:rPr>
              <a:t>CONTRACT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You will also get a contract of employment, holiday pay, annual leave etc – exactly the same as any other member of staff.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STUDY AND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The apprentice will spend the majority of their time ‘on-the-job’ (doing their role), and a minimum of at least 6 hours per week ‘off-the-job’, which means studying or working towards their qualification.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This study element (off-the-job) would take place with a training provider, </a:t>
            </a:r>
            <a:r>
              <a:rPr lang="en-GB" sz="1200" kern="1200" baseline="0" dirty="0">
                <a:solidFill>
                  <a:schemeClr val="tx1"/>
                </a:solidFill>
                <a:effectLst/>
                <a:latin typeface="+mn-lt"/>
                <a:ea typeface="+mn-ea"/>
                <a:cs typeface="+mn-cs"/>
              </a:rPr>
              <a:t>who will help them to achieve the qualifications and make sure they complete their apprenticeship.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Training providers could be colleges, Universities or independent training provider organisations, who deliver the training/teaching element of the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a:t>
            </a:r>
            <a:r>
              <a:rPr lang="en-GB" sz="1200" kern="1200" baseline="0" dirty="0">
                <a:solidFill>
                  <a:schemeClr val="tx1"/>
                </a:solidFill>
                <a:effectLst/>
                <a:latin typeface="+mn-lt"/>
                <a:ea typeface="+mn-ea"/>
                <a:cs typeface="+mn-cs"/>
              </a:rPr>
              <a:t>he employer will also support the apprentice, helping an apprentice to gain </a:t>
            </a:r>
            <a:r>
              <a:rPr lang="en-GB" sz="1200" b="0" kern="1200" baseline="0" dirty="0">
                <a:solidFill>
                  <a:schemeClr val="tx1"/>
                </a:solidFill>
                <a:effectLst/>
                <a:latin typeface="+mn-lt"/>
                <a:ea typeface="+mn-ea"/>
                <a:cs typeface="+mn-cs"/>
              </a:rPr>
              <a:t>qualifications and </a:t>
            </a:r>
            <a:r>
              <a:rPr lang="en-GB" sz="1200" kern="1200" baseline="0" dirty="0">
                <a:solidFill>
                  <a:schemeClr val="tx1"/>
                </a:solidFill>
                <a:effectLst/>
                <a:latin typeface="+mn-lt"/>
                <a:ea typeface="+mn-ea"/>
                <a:cs typeface="+mn-cs"/>
              </a:rPr>
              <a:t>valuable new skills and </a:t>
            </a:r>
            <a:r>
              <a:rPr lang="en-GB" sz="1200" b="0" kern="1200" baseline="0" dirty="0">
                <a:solidFill>
                  <a:schemeClr val="tx1"/>
                </a:solidFill>
                <a:effectLst/>
                <a:latin typeface="+mn-lt"/>
                <a:ea typeface="+mn-ea"/>
                <a:cs typeface="+mn-cs"/>
              </a:rPr>
              <a:t>experience</a:t>
            </a:r>
            <a:r>
              <a:rPr lang="en-GB" sz="1200" kern="1200" baseline="0" dirty="0">
                <a:solidFill>
                  <a:schemeClr val="tx1"/>
                </a:solidFill>
                <a:effectLst/>
                <a:latin typeface="+mn-lt"/>
                <a:ea typeface="+mn-ea"/>
                <a:cs typeface="+mn-cs"/>
              </a:rPr>
              <a:t>. As well as their time, employers also pay the fees of the apprentice’s training, showing their investment in the apprentices development.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1" kern="1200" baseline="0" dirty="0">
                <a:solidFill>
                  <a:schemeClr val="tx1"/>
                </a:solidFill>
                <a:effectLst/>
                <a:latin typeface="+mn-lt"/>
                <a:ea typeface="+mn-ea"/>
                <a:cs typeface="+mn-cs"/>
              </a:rPr>
              <a:t>TYPICALLY 1 – 6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An apprenticeship typically takes 1 to 4 years to complete (sometimes up to 6 for some areas like a Solicitor). As a minimum, all apprenticeships must last for a minimum of 12 months.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The total duration will depend on the delivery model that the employer selects (how the mixture of training and working is delivered), the level (which we will come onto explain) and the subject they are studying.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600+ STANDARDS and INTERMEDIATE – DEGREE LEVEL</a:t>
            </a: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There are more than 600 different apprenticeship standards covering many different levels of apprenticeships, from Level 2 (which is the equivalent of 5 GCSEs), all the way up to Level 7, which is the equivalent to masters level. So you can actually work your way towards gaining a degree or masters through an apprenticeship.</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We will discuss this more shortly.</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REAL JOB = RESPONSIBILITIES and NOT THE EASY OPTION</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As I said before, it’s a real job and so it’s important to remember that apprenticeships aren’t the ‘easy option’.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Holding down a full time job and studying takes a certain skill and commitment, and it won’t be right for everyone.</a:t>
            </a:r>
          </a:p>
          <a:p>
            <a:endParaRPr lang="en-GB" dirty="0"/>
          </a:p>
        </p:txBody>
      </p:sp>
      <p:sp>
        <p:nvSpPr>
          <p:cNvPr id="4" name="Slide Number Placeholder 3"/>
          <p:cNvSpPr>
            <a:spLocks noGrp="1"/>
          </p:cNvSpPr>
          <p:nvPr>
            <p:ph type="sldNum" sz="quarter" idx="5"/>
          </p:nvPr>
        </p:nvSpPr>
        <p:spPr/>
        <p:txBody>
          <a:bodyPr/>
          <a:lstStyle/>
          <a:p>
            <a:fld id="{CD605F26-C9CD-4BFE-BE5E-69BB28F82833}" type="slidenum">
              <a:rPr lang="en-GB" smtClean="0"/>
              <a:t>2</a:t>
            </a:fld>
            <a:endParaRPr lang="en-GB"/>
          </a:p>
        </p:txBody>
      </p:sp>
    </p:spTree>
    <p:extLst>
      <p:ext uri="{BB962C8B-B14F-4D97-AF65-F5344CB8AC3E}">
        <p14:creationId xmlns:p14="http://schemas.microsoft.com/office/powerpoint/2010/main" val="360594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000000"/>
                </a:solidFill>
                <a:effectLst/>
                <a:latin typeface="Calibri Light" panose="020F0302020204030204" pitchFamily="34" charset="0"/>
                <a:ea typeface="Calibri" panose="020F0502020204030204" pitchFamily="34" charset="0"/>
              </a:rPr>
              <a:t>Each apprenticeship has a level which will fall into one of the four categories above: Intermediate apprenticeships, Advanced apprenticeships, Higher apprenticeships and Degree apprenticeships.</a:t>
            </a:r>
          </a:p>
          <a:p>
            <a:pPr marL="171450" lvl="0" indent="-171450">
              <a:buFont typeface="Arial" panose="020B0604020202020204" pitchFamily="34" charset="0"/>
              <a:buChar char="•"/>
            </a:pPr>
            <a:endParaRPr lang="en-GB" sz="1800">
              <a:solidFill>
                <a:srgbClr val="000000"/>
              </a:solidFill>
              <a:effectLst/>
              <a:latin typeface="Calibri Light" panose="020F0302020204030204" pitchFamily="34" charset="0"/>
              <a:ea typeface="Calibri" panose="020F0502020204030204" pitchFamily="34" charset="0"/>
            </a:endParaRPr>
          </a:p>
          <a:p>
            <a:pPr marL="171450" lvl="0" indent="-171450">
              <a:buFont typeface="Arial" panose="020B0604020202020204" pitchFamily="34" charset="0"/>
              <a:buChar char="•"/>
            </a:pPr>
            <a:r>
              <a:rPr lang="en-GB" sz="1800">
                <a:solidFill>
                  <a:srgbClr val="000000"/>
                </a:solidFill>
                <a:effectLst/>
                <a:latin typeface="Calibri Light" panose="020F0302020204030204" pitchFamily="34" charset="0"/>
                <a:ea typeface="Calibri" panose="020F0502020204030204" pitchFamily="34" charset="0"/>
              </a:rPr>
              <a:t>The equivalent educational level column helps to explain what level the qualification at the end of the apprenticeship will be in comparison to more familiar qualifications, like GCSEs and A Levels. </a:t>
            </a:r>
          </a:p>
          <a:p>
            <a:pPr marL="171450" lvl="0" indent="-171450">
              <a:buFont typeface="Arial" panose="020B0604020202020204" pitchFamily="34" charset="0"/>
              <a:buChar char="•"/>
            </a:pPr>
            <a:endParaRPr lang="en-GB" sz="1800" kern="1200" baseline="0">
              <a:solidFill>
                <a:srgbClr val="000000"/>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So you can see that if you do a level 3 (advanced) apprenticeship, once you have qualified you’ll have gained a qualification that is equivalent to 2 A Levels, a level 3 diploma or other equivalents, like IB’s or BTECs. </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0" lvl="0" indent="0">
              <a:buFont typeface="Arial" panose="020B0604020202020204" pitchFamily="34" charset="0"/>
              <a:buNone/>
            </a:pPr>
            <a:r>
              <a:rPr lang="en-GB" sz="1200" b="1" kern="1200" baseline="0">
                <a:solidFill>
                  <a:schemeClr val="tx1"/>
                </a:solidFill>
                <a:effectLst/>
                <a:latin typeface="+mn-lt"/>
                <a:ea typeface="+mn-ea"/>
                <a:cs typeface="+mn-cs"/>
              </a:rPr>
              <a:t>Presenter notes: Opportunity to pause to ask if there are any questions about levels and how they work. </a:t>
            </a:r>
          </a:p>
          <a:p>
            <a:pPr lvl="0"/>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The level of apprenticeship you start at will depend on the kind of job that you are applying for. </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It’s really important not to be held back by only looking for a particular level e.g. degree apprenticeships. Apprenticeships work a bit differently to school which can be confusing, as lots of students think that they should progress onto the next level, so if you leave after GCSEs you should do a Level 3 and if you finish after A Levels you should go for a degree apprenticeship, but this isn’t always the case.</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Depending on the sector and apprenticeship, it may be that you need to start at advanced or higher level and work your way up, or that brilliant apprenticeships are only offered at Level 2 or 3 – for example, Journalism is only offered at Level 3 because that is all the industry requires. </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Equally, you may be entering a completely new sector or industry that you haven’t studied or worked in before, and so may need to do a Level 2 or 3 to enter the world of work and get that understanding. </a:t>
            </a:r>
            <a:br>
              <a:rPr lang="en-GB" sz="1200" kern="1200" baseline="0">
                <a:solidFill>
                  <a:schemeClr val="tx1"/>
                </a:solidFill>
                <a:effectLst/>
                <a:latin typeface="+mn-lt"/>
                <a:ea typeface="+mn-ea"/>
                <a:cs typeface="+mn-cs"/>
              </a:rPr>
            </a:br>
            <a:r>
              <a:rPr lang="en-GB" sz="1200" kern="1200" baseline="0">
                <a:solidFill>
                  <a:schemeClr val="tx1"/>
                </a:solidFill>
                <a:effectLst/>
                <a:latin typeface="+mn-lt"/>
                <a:ea typeface="+mn-ea"/>
                <a:cs typeface="+mn-cs"/>
              </a:rPr>
              <a:t>Doing a job is completely different to getting a GCSE or A Level and that’s why it can be a bit confusing.</a:t>
            </a:r>
          </a:p>
          <a:p>
            <a:pPr lvl="0"/>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It is very important to keep an open mind so that you can explore all of the opportunities available and have multiple options available when applying. </a:t>
            </a:r>
          </a:p>
          <a:p>
            <a:pPr lvl="0"/>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D605F26-C9CD-4BFE-BE5E-69BB28F82833}" type="slidenum">
              <a:rPr lang="en-GB" smtClean="0"/>
              <a:t>3</a:t>
            </a:fld>
            <a:endParaRPr lang="en-GB"/>
          </a:p>
        </p:txBody>
      </p:sp>
    </p:spTree>
    <p:extLst>
      <p:ext uri="{BB962C8B-B14F-4D97-AF65-F5344CB8AC3E}">
        <p14:creationId xmlns:p14="http://schemas.microsoft.com/office/powerpoint/2010/main" val="337131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solidFill>
              </a:rPr>
              <a:t>Suggested interactivity: Run this next section as a quiz / movement session if possible. Students can either:</a:t>
            </a:r>
          </a:p>
          <a:p>
            <a:pPr marL="171450" indent="-171450">
              <a:buFontTx/>
              <a:buChar char="-"/>
            </a:pPr>
            <a:r>
              <a:rPr lang="en-GB" sz="1200" b="1" i="0" dirty="0">
                <a:solidFill>
                  <a:schemeClr val="accent5"/>
                </a:solidFill>
              </a:rPr>
              <a:t>Raise/lower hands for face to face and virtual </a:t>
            </a:r>
          </a:p>
          <a:p>
            <a:pPr marL="171450" indent="-171450">
              <a:buFontTx/>
              <a:buChar char="-"/>
            </a:pPr>
            <a:r>
              <a:rPr lang="en-GB" sz="1200" b="1" i="0" dirty="0">
                <a:solidFill>
                  <a:schemeClr val="accent5"/>
                </a:solidFill>
              </a:rPr>
              <a:t>Access their phones for Kahoot quiz (if possible)</a:t>
            </a:r>
          </a:p>
          <a:p>
            <a:pPr marL="171450" indent="-171450">
              <a:buFontTx/>
              <a:buChar char="-"/>
            </a:pPr>
            <a:r>
              <a:rPr lang="en-GB" sz="1200" b="1" i="0" dirty="0">
                <a:solidFill>
                  <a:schemeClr val="accent5"/>
                </a:solidFill>
              </a:rPr>
              <a:t>Move to different sides of the room (if possible)</a:t>
            </a:r>
          </a:p>
          <a:p>
            <a:pPr marL="171450" indent="-171450">
              <a:buFontTx/>
              <a:buChar char="-"/>
            </a:pPr>
            <a:r>
              <a:rPr lang="en-GB" sz="1200" b="1" i="0" dirty="0">
                <a:solidFill>
                  <a:schemeClr val="accent5"/>
                </a:solidFill>
              </a:rPr>
              <a:t>Use the existing quiz on Amazing Apprenticeships - https://amazingapprenticeships.com/apprenticeships-quiz/ </a:t>
            </a:r>
          </a:p>
          <a:p>
            <a:pPr marL="171450" indent="-171450">
              <a:buFontTx/>
              <a:buChar char="-"/>
            </a:pPr>
            <a:r>
              <a:rPr lang="en-GB" sz="1200" b="1" i="0" dirty="0">
                <a:solidFill>
                  <a:schemeClr val="accent5"/>
                </a:solidFill>
              </a:rPr>
              <a:t>Or engage with an apprentice ambassador regarding these questions (if possible) </a:t>
            </a:r>
          </a:p>
          <a:p>
            <a:pPr marL="0" indent="0">
              <a:buFontTx/>
              <a:buNone/>
            </a:pPr>
            <a:r>
              <a:rPr lang="en-GB" sz="1200" b="1" i="0" dirty="0">
                <a:solidFill>
                  <a:schemeClr val="accent5"/>
                </a:solidFill>
              </a:rPr>
              <a:t>Please plan accordingly based on the audience size, engagement levels, accessibility needs, time of the session and space provided. See interactivity slides for suggestions. </a:t>
            </a:r>
            <a:endParaRPr lang="en-GB" sz="1200" b="1" i="1" dirty="0">
              <a:solidFill>
                <a:schemeClr val="accent5"/>
              </a:solidFill>
            </a:endParaRPr>
          </a:p>
          <a:p>
            <a:endParaRPr lang="en-GB" sz="1200" b="1" i="1" dirty="0">
              <a:solidFill>
                <a:schemeClr val="accent5"/>
              </a:solidFill>
            </a:endParaRPr>
          </a:p>
          <a:p>
            <a:pPr marL="171450" indent="-171450">
              <a:buFont typeface="Arial" panose="020B0604020202020204" pitchFamily="34" charset="0"/>
              <a:buChar char="•"/>
            </a:pPr>
            <a:r>
              <a:rPr lang="en-GB" sz="1200" dirty="0"/>
              <a:t>I’m now going to ask for your help for a short activity, to get us all moving around.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There are lots of myths about apprenticeships that can make them quite confusing and so we’re very quickly going to go through some of these. I’d like you to </a:t>
            </a:r>
            <a:r>
              <a:rPr lang="en-GB" sz="1200" b="1" dirty="0"/>
              <a:t>listen/read</a:t>
            </a:r>
            <a:r>
              <a:rPr lang="en-GB" sz="1200" dirty="0"/>
              <a:t> the statement and indicate whether you believe it is a truth or a myth about apprenticeships by </a:t>
            </a:r>
            <a:r>
              <a:rPr lang="en-GB" sz="1200" b="1" dirty="0"/>
              <a:t>raising/lowering your hand, standing on the left/right side of the room, scanning the QR code/clicking the link to the quiz here.</a:t>
            </a:r>
            <a:endParaRPr lang="en-GB" sz="1200" dirty="0"/>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So, statement 1:</a:t>
            </a:r>
          </a:p>
          <a:p>
            <a:pPr marL="0" indent="0">
              <a:buFont typeface="Arial" panose="020B0604020202020204" pitchFamily="34" charset="0"/>
              <a:buNone/>
            </a:pPr>
            <a:r>
              <a:rPr lang="en-GB" sz="1200" b="1" dirty="0"/>
              <a:t>‘EMPLOYERS DON’T OFFER JOBS TO APPRENTICES ONCE THEY HAVE COMPLETED THEIR APPRENTICESHIP’ – truth or myth?</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This isn’t true – the answer is myth. </a:t>
            </a:r>
            <a:r>
              <a:rPr lang="en-GB" sz="1200" b="1" kern="1200" baseline="0" dirty="0">
                <a:solidFill>
                  <a:schemeClr val="tx1"/>
                </a:solidFill>
                <a:effectLst/>
                <a:latin typeface="+mn-lt"/>
                <a:ea typeface="+mn-ea"/>
                <a:cs typeface="+mn-cs"/>
              </a:rPr>
              <a:t>The majority of apprentices (around 90%)</a:t>
            </a:r>
            <a:r>
              <a:rPr lang="en-GB" sz="1200" kern="1200" baseline="0" dirty="0">
                <a:solidFill>
                  <a:schemeClr val="tx1"/>
                </a:solidFill>
                <a:effectLst/>
                <a:latin typeface="+mn-lt"/>
                <a:ea typeface="+mn-ea"/>
                <a:cs typeface="+mn-cs"/>
              </a:rPr>
              <a:t> stay in employment after their apprenticeship. If they do change companies, it’s usually because they’re able to compete for a better job, perhaps with more pay or more responsibility.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It’s also important to remember that the employer has invested both their time and money in training you and developing your skills for the job, and so they are going to want to keep that skillset within their company.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Statement 2:</a:t>
            </a:r>
          </a:p>
          <a:p>
            <a:pPr marL="0" indent="0">
              <a:buFont typeface="Arial" panose="020B0604020202020204" pitchFamily="34" charset="0"/>
              <a:buNone/>
            </a:pPr>
            <a:r>
              <a:rPr lang="en-GB" sz="1200" b="1" kern="1200" baseline="0" dirty="0">
                <a:solidFill>
                  <a:schemeClr val="tx1"/>
                </a:solidFill>
                <a:effectLst/>
                <a:latin typeface="+mn-lt"/>
                <a:ea typeface="+mn-ea"/>
                <a:cs typeface="+mn-cs"/>
              </a:rPr>
              <a:t>‘APPRENTICES WON’T GET TO HAVE FUN OR MEET OTHER YOUNG PEOPLE’</a:t>
            </a:r>
          </a:p>
          <a:p>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Lots of young people are worried that as an apprentice you won’t get to have fun or meet other young people. That isn’t true.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Depending on the size of the company, you may find yourself working with lots of other young people, or you may meet them through your apprenticeship training. Lots of employers and training providers try to offer ways for apprentices to connect with each other, through social events, team activities, networks and other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Some bigger employers, for example, have helped their apprentices who are re-locating for work to link up with other apprentices who are re-locating and find shared accommodation.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You can also join a number of different apprentice networks, including the Apprenticeship Ambassadors programme, where you will meet and connect with hundreds of other apprentices.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tx1"/>
                </a:solidFill>
                <a:effectLst/>
                <a:latin typeface="+mn-lt"/>
                <a:ea typeface="+mn-ea"/>
                <a:cs typeface="+mn-cs"/>
              </a:rPr>
              <a:t>Statement 3:</a:t>
            </a:r>
          </a:p>
          <a:p>
            <a:r>
              <a:rPr lang="en-GB" sz="1200" b="1" kern="1200" baseline="0" dirty="0">
                <a:solidFill>
                  <a:schemeClr val="tx1"/>
                </a:solidFill>
                <a:effectLst/>
                <a:latin typeface="+mn-lt"/>
                <a:ea typeface="+mn-ea"/>
                <a:cs typeface="+mn-cs"/>
              </a:rPr>
              <a:t>‘APPRENTICESHIPS ARE ONLY FOR PEOPLE THAT DON’T GO TO FULL-TIME UNIVERSITY’</a:t>
            </a:r>
            <a:endParaRPr lang="en-GB" sz="1200" b="0" kern="1200" baseline="0" dirty="0">
              <a:solidFill>
                <a:schemeClr val="tx1"/>
              </a:solidFill>
              <a:effectLst/>
              <a:latin typeface="+mn-lt"/>
              <a:ea typeface="+mn-ea"/>
              <a:cs typeface="+mn-cs"/>
            </a:endParaRPr>
          </a:p>
          <a:p>
            <a:endParaRPr lang="en-GB"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Another</a:t>
            </a:r>
            <a:r>
              <a:rPr lang="en-GB" sz="1200" kern="1200" baseline="0" dirty="0">
                <a:solidFill>
                  <a:schemeClr val="tx1"/>
                </a:solidFill>
                <a:effectLst/>
                <a:latin typeface="+mn-lt"/>
                <a:ea typeface="+mn-ea"/>
                <a:cs typeface="+mn-cs"/>
              </a:rPr>
              <a:t> myth is that apprenticeships are only for people that don’t go on to full time uni. That’s not true. Through degree apprenticeships, apprentices can still now earn their degree, just in a different way. Apprenticeships are for everyone, from those just leaving school, those changing careers or those wanting to learn new skills.</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0" kern="1200" baseline="0" dirty="0">
                <a:solidFill>
                  <a:schemeClr val="tx1"/>
                </a:solidFill>
                <a:effectLst/>
                <a:latin typeface="+mn-lt"/>
                <a:ea typeface="+mn-ea"/>
                <a:cs typeface="+mn-cs"/>
              </a:rPr>
              <a:t>Statement 4:</a:t>
            </a:r>
          </a:p>
          <a:p>
            <a:pPr marL="0" indent="0">
              <a:buFont typeface="Arial" panose="020B0604020202020204" pitchFamily="34" charset="0"/>
              <a:buNone/>
            </a:pPr>
            <a:r>
              <a:rPr lang="en-GB" sz="1200" b="1" kern="1200" baseline="0" dirty="0">
                <a:solidFill>
                  <a:schemeClr val="tx1"/>
                </a:solidFill>
                <a:effectLst/>
                <a:latin typeface="+mn-lt"/>
                <a:ea typeface="+mn-ea"/>
                <a:cs typeface="+mn-cs"/>
              </a:rPr>
              <a:t>‘APPRENTICES DO SO MUCH MORE THAN MAKING TEA’</a:t>
            </a:r>
            <a:endParaRPr lang="en-GB" sz="1200" b="0" kern="1200" baseline="0" dirty="0">
              <a:solidFill>
                <a:schemeClr val="tx1"/>
              </a:solidFill>
              <a:effectLst/>
              <a:latin typeface="+mn-lt"/>
              <a:ea typeface="+mn-ea"/>
              <a:cs typeface="+mn-cs"/>
            </a:endParaRPr>
          </a:p>
          <a:p>
            <a:pPr marL="0" indent="0">
              <a:buFont typeface="Arial" panose="020B0604020202020204" pitchFamily="34" charset="0"/>
              <a:buNone/>
            </a:pPr>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This is very true! </a:t>
            </a:r>
          </a:p>
          <a:p>
            <a:pPr marL="171450" indent="-171450">
              <a:buFont typeface="Arial" panose="020B0604020202020204" pitchFamily="34" charset="0"/>
              <a:buChar char="•"/>
            </a:pPr>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Apprentices are doing real jobs across a variety of sectors and are having a huge impact on projects across the country, whether that’s researching cures for diseases, developing the latest flag-line technology in sports, reporting on breaking news or working in our emergency services, apprentices are certainly not making the tea.</a:t>
            </a:r>
          </a:p>
          <a:p>
            <a:pPr marL="171450" indent="-171450">
              <a:buFont typeface="Arial" panose="020B0604020202020204" pitchFamily="34" charset="0"/>
              <a:buChar char="•"/>
            </a:pPr>
            <a:endParaRPr lang="en-GB" sz="1200" b="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0" kern="1200" baseline="0" dirty="0">
                <a:solidFill>
                  <a:schemeClr val="tx1"/>
                </a:solidFill>
                <a:effectLst/>
                <a:latin typeface="+mn-lt"/>
                <a:ea typeface="+mn-ea"/>
                <a:cs typeface="+mn-cs"/>
              </a:rPr>
              <a:t>Statement 5:</a:t>
            </a:r>
          </a:p>
          <a:p>
            <a:pPr marL="0" indent="0">
              <a:buFont typeface="Arial" panose="020B0604020202020204" pitchFamily="34" charset="0"/>
              <a:buNone/>
            </a:pPr>
            <a:r>
              <a:rPr lang="en-GB" sz="1200" b="1" kern="1200" baseline="0" dirty="0">
                <a:solidFill>
                  <a:schemeClr val="tx1"/>
                </a:solidFill>
                <a:effectLst/>
                <a:latin typeface="+mn-lt"/>
                <a:ea typeface="+mn-ea"/>
                <a:cs typeface="+mn-cs"/>
              </a:rPr>
              <a:t>‘APPRENTICESHIPS ARE THE EASY ROUTE’</a:t>
            </a:r>
          </a:p>
          <a:p>
            <a:pPr marL="0" indent="0">
              <a:buFont typeface="Arial" panose="020B0604020202020204" pitchFamily="34" charset="0"/>
              <a:buNone/>
            </a:pPr>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Some people think that apprenticeships are the easy route, but this is not the case. Apprentices are balancing a full-time job and studying (which can be up to degree level) at the same time. They are learning and adapting in a new working environment and contributing to real-life work projects and tasks, which comes with responsibility, whilst ultimately working towards their end point assessment and achieving their apprenticeship.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1" kern="1200" baseline="0" dirty="0">
                <a:solidFill>
                  <a:schemeClr val="tx1"/>
                </a:solidFill>
                <a:effectLst/>
                <a:latin typeface="+mn-lt"/>
                <a:ea typeface="+mn-ea"/>
                <a:cs typeface="+mn-cs"/>
              </a:rPr>
              <a:t>Suggested interactivity:</a:t>
            </a:r>
            <a:r>
              <a:rPr lang="en-GB" sz="1200" b="0" kern="1200" baseline="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Ask any students who answered apprenticeships were the easy route why this was their answer. Facilitate discussion around this.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Statement 6:</a:t>
            </a:r>
          </a:p>
          <a:p>
            <a:r>
              <a:rPr lang="en-GB" sz="1200" b="1" kern="1200" baseline="0" dirty="0">
                <a:solidFill>
                  <a:schemeClr val="tx1"/>
                </a:solidFill>
                <a:effectLst/>
                <a:latin typeface="+mn-lt"/>
                <a:ea typeface="+mn-ea"/>
                <a:cs typeface="+mn-cs"/>
              </a:rPr>
              <a:t>‘APPRENTICESHIPS ARE LIKE UNIVERSITY IN THAT I CAN GO ANYWHERE IN THE COUNTRY’</a:t>
            </a:r>
          </a:p>
          <a:p>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is true.</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One of the best things about apprenticeships is that they are everywhere. So if you want to carry on living at home then you can, but you can sometimes move around the country with an apprenticeship. It’s really important to do your research – but some companies will help you to relocate to work for them. Others will support you in other ways, like finding other apprentices to live with or sharing information about the local area to make the move easier. But there are lots of opportunities.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Suggested interactivity: The presenter could now ask the group if they had any questions or heard any other myths about apprenticeships that they’d like to ask.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Thank you for your involvement in that, that was really interesting and hopefully a helpful discussion for you.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Presenter notes: Please feel free to add in any other statements to extend the game and to answer common questions you may be getting asked by students.</a:t>
            </a:r>
          </a:p>
          <a:p>
            <a:endParaRPr lang="en-GB" b="0" dirty="0"/>
          </a:p>
        </p:txBody>
      </p:sp>
      <p:sp>
        <p:nvSpPr>
          <p:cNvPr id="4" name="Slide Number Placeholder 3"/>
          <p:cNvSpPr>
            <a:spLocks noGrp="1"/>
          </p:cNvSpPr>
          <p:nvPr>
            <p:ph type="sldNum" sz="quarter" idx="5"/>
          </p:nvPr>
        </p:nvSpPr>
        <p:spPr/>
        <p:txBody>
          <a:bodyPr/>
          <a:lstStyle/>
          <a:p>
            <a:fld id="{CD605F26-C9CD-4BFE-BE5E-69BB28F82833}" type="slidenum">
              <a:rPr lang="en-GB" smtClean="0"/>
              <a:t>4</a:t>
            </a:fld>
            <a:endParaRPr lang="en-GB"/>
          </a:p>
        </p:txBody>
      </p:sp>
    </p:spTree>
    <p:extLst>
      <p:ext uri="{BB962C8B-B14F-4D97-AF65-F5344CB8AC3E}">
        <p14:creationId xmlns:p14="http://schemas.microsoft.com/office/powerpoint/2010/main" val="91642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solidFill>
              </a:rPr>
              <a:t>Suggested interactivity: Run this next section as a quiz / movement session if possible. Students can either:</a:t>
            </a:r>
          </a:p>
          <a:p>
            <a:pPr marL="171450" indent="-171450">
              <a:buFontTx/>
              <a:buChar char="-"/>
            </a:pPr>
            <a:r>
              <a:rPr lang="en-GB" sz="1200" b="1" i="0" dirty="0">
                <a:solidFill>
                  <a:schemeClr val="accent5"/>
                </a:solidFill>
              </a:rPr>
              <a:t>Raise/lower hands for face to face and virtual </a:t>
            </a:r>
          </a:p>
          <a:p>
            <a:pPr marL="171450" indent="-171450">
              <a:buFontTx/>
              <a:buChar char="-"/>
            </a:pPr>
            <a:r>
              <a:rPr lang="en-GB" sz="1200" b="1" i="0" dirty="0">
                <a:solidFill>
                  <a:schemeClr val="accent5"/>
                </a:solidFill>
              </a:rPr>
              <a:t>Access their phones for Kahoot quiz (if possible)</a:t>
            </a:r>
          </a:p>
          <a:p>
            <a:pPr marL="171450" indent="-171450">
              <a:buFontTx/>
              <a:buChar char="-"/>
            </a:pPr>
            <a:r>
              <a:rPr lang="en-GB" sz="1200" b="1" i="0" dirty="0">
                <a:solidFill>
                  <a:schemeClr val="accent5"/>
                </a:solidFill>
              </a:rPr>
              <a:t>Move to different sides of the room (if possible)</a:t>
            </a:r>
          </a:p>
          <a:p>
            <a:pPr marL="171450" indent="-171450">
              <a:buFontTx/>
              <a:buChar char="-"/>
            </a:pPr>
            <a:r>
              <a:rPr lang="en-GB" sz="1200" b="1" i="0" dirty="0">
                <a:solidFill>
                  <a:schemeClr val="accent5"/>
                </a:solidFill>
              </a:rPr>
              <a:t>Use the existing quiz on Amazing Apprenticeships - https://amazingapprenticeships.com/apprenticeships-quiz/ </a:t>
            </a:r>
          </a:p>
          <a:p>
            <a:pPr marL="171450" indent="-171450">
              <a:buFontTx/>
              <a:buChar char="-"/>
            </a:pPr>
            <a:r>
              <a:rPr lang="en-GB" sz="1200" b="1" i="0" dirty="0">
                <a:solidFill>
                  <a:schemeClr val="accent5"/>
                </a:solidFill>
              </a:rPr>
              <a:t>Or engage with an apprentice ambassador regarding these questions (if possible) </a:t>
            </a:r>
          </a:p>
          <a:p>
            <a:pPr marL="0" indent="0">
              <a:buFontTx/>
              <a:buNone/>
            </a:pPr>
            <a:r>
              <a:rPr lang="en-GB" sz="1200" b="1" i="0" dirty="0">
                <a:solidFill>
                  <a:schemeClr val="accent5"/>
                </a:solidFill>
              </a:rPr>
              <a:t>Please plan accordingly based on the audience size, engagement levels, accessibility needs, time of the session and space provided. See interactivity slides for suggestions. </a:t>
            </a:r>
            <a:endParaRPr lang="en-GB" sz="1200" b="1" i="1" dirty="0">
              <a:solidFill>
                <a:schemeClr val="accent5"/>
              </a:solidFill>
            </a:endParaRPr>
          </a:p>
          <a:p>
            <a:endParaRPr lang="en-GB" sz="1200" b="1" i="1" dirty="0">
              <a:solidFill>
                <a:schemeClr val="accent5"/>
              </a:solidFill>
            </a:endParaRPr>
          </a:p>
          <a:p>
            <a:pPr marL="171450" indent="-171450">
              <a:buFont typeface="Arial" panose="020B0604020202020204" pitchFamily="34" charset="0"/>
              <a:buChar char="•"/>
            </a:pPr>
            <a:r>
              <a:rPr lang="en-GB" sz="1200" dirty="0"/>
              <a:t>I’m now going to ask for your help for a short activity, to get us all moving around.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There are lots of myths about apprenticeships that can make them quite confusing and so we’re very quickly going to go through some of these. I’d like you to </a:t>
            </a:r>
            <a:r>
              <a:rPr lang="en-GB" sz="1200" b="1" dirty="0"/>
              <a:t>listen/read</a:t>
            </a:r>
            <a:r>
              <a:rPr lang="en-GB" sz="1200" dirty="0"/>
              <a:t> the statement and indicate whether you believe it is a truth or a myth about apprenticeships by </a:t>
            </a:r>
            <a:r>
              <a:rPr lang="en-GB" sz="1200" b="1" dirty="0"/>
              <a:t>raising/lowering your hand, standing on the left/right side of the room, scanning the QR code/clicking the link to the quiz here.</a:t>
            </a:r>
            <a:endParaRPr lang="en-GB" sz="1200" dirty="0"/>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So, statement 1:</a:t>
            </a:r>
          </a:p>
          <a:p>
            <a:pPr marL="0" indent="0">
              <a:buFont typeface="Arial" panose="020B0604020202020204" pitchFamily="34" charset="0"/>
              <a:buNone/>
            </a:pPr>
            <a:r>
              <a:rPr lang="en-GB" sz="1200" b="1" dirty="0"/>
              <a:t>‘EMPLOYERS DON’T OFFER JOBS TO APPRENTICES ONCE THEY HAVE COMPLETED THEIR APPRENTICESHIP’ – truth or myth?</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This isn’t true – the answer is myth. </a:t>
            </a:r>
            <a:r>
              <a:rPr lang="en-GB" sz="1200" b="1" kern="1200" baseline="0" dirty="0">
                <a:solidFill>
                  <a:schemeClr val="tx1"/>
                </a:solidFill>
                <a:effectLst/>
                <a:latin typeface="+mn-lt"/>
                <a:ea typeface="+mn-ea"/>
                <a:cs typeface="+mn-cs"/>
              </a:rPr>
              <a:t>The majority of apprentices (around 90%)</a:t>
            </a:r>
            <a:r>
              <a:rPr lang="en-GB" sz="1200" kern="1200" baseline="0" dirty="0">
                <a:solidFill>
                  <a:schemeClr val="tx1"/>
                </a:solidFill>
                <a:effectLst/>
                <a:latin typeface="+mn-lt"/>
                <a:ea typeface="+mn-ea"/>
                <a:cs typeface="+mn-cs"/>
              </a:rPr>
              <a:t> stay in employment after their apprenticeship. If they do change companies, it’s usually because they’re able to compete for a better job, perhaps with more pay or more responsibility.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It’s also important to remember that the employer has invested both their time and money in training you and developing your skills for the job, and so they are going to want to keep that skillset within their company.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Statement 2:</a:t>
            </a:r>
          </a:p>
          <a:p>
            <a:pPr marL="0" indent="0">
              <a:buFont typeface="Arial" panose="020B0604020202020204" pitchFamily="34" charset="0"/>
              <a:buNone/>
            </a:pPr>
            <a:r>
              <a:rPr lang="en-GB" sz="1200" b="1" kern="1200" baseline="0" dirty="0">
                <a:solidFill>
                  <a:schemeClr val="tx1"/>
                </a:solidFill>
                <a:effectLst/>
                <a:latin typeface="+mn-lt"/>
                <a:ea typeface="+mn-ea"/>
                <a:cs typeface="+mn-cs"/>
              </a:rPr>
              <a:t>‘APPRENTICES WON’T GET TO HAVE FUN OR MEET OTHER YOUNG PEOPLE’</a:t>
            </a:r>
          </a:p>
          <a:p>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Lots of young people are worried that as an apprentice you won’t get to have fun or meet other young people. That isn’t true.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Depending on the size of the company, you may find yourself working with lots of other young people, or you may meet them through your apprenticeship training. Lots of employers and training providers try to offer ways for apprentices to connect with each other, through social events, team activities, networks and other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Some bigger employers, for example, have helped their apprentices who are re-locating for work to link up with other apprentices who are re-locating and find shared accommodation.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You can also join a number of different apprentice networks, including the Apprenticeship Ambassadors programme, where you will meet and connect with hundreds of other apprentices.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tx1"/>
                </a:solidFill>
                <a:effectLst/>
                <a:latin typeface="+mn-lt"/>
                <a:ea typeface="+mn-ea"/>
                <a:cs typeface="+mn-cs"/>
              </a:rPr>
              <a:t>Statement 3:</a:t>
            </a:r>
          </a:p>
          <a:p>
            <a:r>
              <a:rPr lang="en-GB" sz="1200" b="1" kern="1200" baseline="0" dirty="0">
                <a:solidFill>
                  <a:schemeClr val="tx1"/>
                </a:solidFill>
                <a:effectLst/>
                <a:latin typeface="+mn-lt"/>
                <a:ea typeface="+mn-ea"/>
                <a:cs typeface="+mn-cs"/>
              </a:rPr>
              <a:t>‘APPRENTICESHIPS ARE ONLY FOR PEOPLE THAT DON’T GO TO FULL-TIME UNIVERSITY’</a:t>
            </a:r>
            <a:endParaRPr lang="en-GB" sz="1200" b="0" kern="1200" baseline="0" dirty="0">
              <a:solidFill>
                <a:schemeClr val="tx1"/>
              </a:solidFill>
              <a:effectLst/>
              <a:latin typeface="+mn-lt"/>
              <a:ea typeface="+mn-ea"/>
              <a:cs typeface="+mn-cs"/>
            </a:endParaRPr>
          </a:p>
          <a:p>
            <a:endParaRPr lang="en-GB"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Another</a:t>
            </a:r>
            <a:r>
              <a:rPr lang="en-GB" sz="1200" kern="1200" baseline="0" dirty="0">
                <a:solidFill>
                  <a:schemeClr val="tx1"/>
                </a:solidFill>
                <a:effectLst/>
                <a:latin typeface="+mn-lt"/>
                <a:ea typeface="+mn-ea"/>
                <a:cs typeface="+mn-cs"/>
              </a:rPr>
              <a:t> myth is that apprenticeships are only for people that don’t go on to full time uni. That’s not true. Through degree apprenticeships, apprentices can still now earn their degree, just in a different way. Apprenticeships are for everyone, from those just leaving school, those changing careers or those wanting to learn new skills.</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0" kern="1200" baseline="0" dirty="0">
                <a:solidFill>
                  <a:schemeClr val="tx1"/>
                </a:solidFill>
                <a:effectLst/>
                <a:latin typeface="+mn-lt"/>
                <a:ea typeface="+mn-ea"/>
                <a:cs typeface="+mn-cs"/>
              </a:rPr>
              <a:t>Statement 4:</a:t>
            </a:r>
          </a:p>
          <a:p>
            <a:pPr marL="0" indent="0">
              <a:buFont typeface="Arial" panose="020B0604020202020204" pitchFamily="34" charset="0"/>
              <a:buNone/>
            </a:pPr>
            <a:r>
              <a:rPr lang="en-GB" sz="1200" b="1" kern="1200" baseline="0" dirty="0">
                <a:solidFill>
                  <a:schemeClr val="tx1"/>
                </a:solidFill>
                <a:effectLst/>
                <a:latin typeface="+mn-lt"/>
                <a:ea typeface="+mn-ea"/>
                <a:cs typeface="+mn-cs"/>
              </a:rPr>
              <a:t>‘APPRENTICES DO SO MUCH MORE THAN MAKING TEA’</a:t>
            </a:r>
            <a:endParaRPr lang="en-GB" sz="1200" b="0" kern="1200" baseline="0" dirty="0">
              <a:solidFill>
                <a:schemeClr val="tx1"/>
              </a:solidFill>
              <a:effectLst/>
              <a:latin typeface="+mn-lt"/>
              <a:ea typeface="+mn-ea"/>
              <a:cs typeface="+mn-cs"/>
            </a:endParaRPr>
          </a:p>
          <a:p>
            <a:pPr marL="0" indent="0">
              <a:buFont typeface="Arial" panose="020B0604020202020204" pitchFamily="34" charset="0"/>
              <a:buNone/>
            </a:pPr>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This is very true! </a:t>
            </a:r>
          </a:p>
          <a:p>
            <a:pPr marL="171450" indent="-171450">
              <a:buFont typeface="Arial" panose="020B0604020202020204" pitchFamily="34" charset="0"/>
              <a:buChar char="•"/>
            </a:pPr>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Apprentices are doing real jobs across a variety of sectors and are having a huge impact on projects across the country, whether that’s researching cures for diseases, developing the latest flag-line technology in sports, reporting on breaking news or working in our emergency services, apprentices are certainly not making the tea.</a:t>
            </a:r>
          </a:p>
          <a:p>
            <a:pPr marL="171450" indent="-171450">
              <a:buFont typeface="Arial" panose="020B0604020202020204" pitchFamily="34" charset="0"/>
              <a:buChar char="•"/>
            </a:pPr>
            <a:endParaRPr lang="en-GB" sz="1200" b="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0" kern="1200" baseline="0" dirty="0">
                <a:solidFill>
                  <a:schemeClr val="tx1"/>
                </a:solidFill>
                <a:effectLst/>
                <a:latin typeface="+mn-lt"/>
                <a:ea typeface="+mn-ea"/>
                <a:cs typeface="+mn-cs"/>
              </a:rPr>
              <a:t>Statement 5:</a:t>
            </a:r>
          </a:p>
          <a:p>
            <a:pPr marL="0" indent="0">
              <a:buFont typeface="Arial" panose="020B0604020202020204" pitchFamily="34" charset="0"/>
              <a:buNone/>
            </a:pPr>
            <a:r>
              <a:rPr lang="en-GB" sz="1200" b="1" kern="1200" baseline="0" dirty="0">
                <a:solidFill>
                  <a:schemeClr val="tx1"/>
                </a:solidFill>
                <a:effectLst/>
                <a:latin typeface="+mn-lt"/>
                <a:ea typeface="+mn-ea"/>
                <a:cs typeface="+mn-cs"/>
              </a:rPr>
              <a:t>‘APPRENTICESHIPS ARE THE EASY ROUTE’</a:t>
            </a:r>
          </a:p>
          <a:p>
            <a:pPr marL="0" indent="0">
              <a:buFont typeface="Arial" panose="020B0604020202020204" pitchFamily="34" charset="0"/>
              <a:buNone/>
            </a:pPr>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Some people think that apprenticeships are the easy route, but this is not the case. Apprentices are balancing a full-time job and studying (which can be up to degree level) at the same time. They are learning and adapting in a new working environment and contributing to real-life work projects and tasks, which comes with responsibility, whilst ultimately working towards their end point assessment and achieving their apprenticeship.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1" kern="1200" baseline="0" dirty="0">
                <a:solidFill>
                  <a:schemeClr val="tx1"/>
                </a:solidFill>
                <a:effectLst/>
                <a:latin typeface="+mn-lt"/>
                <a:ea typeface="+mn-ea"/>
                <a:cs typeface="+mn-cs"/>
              </a:rPr>
              <a:t>Suggested interactivity:</a:t>
            </a:r>
            <a:r>
              <a:rPr lang="en-GB" sz="1200" b="0" kern="1200" baseline="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Ask any students who answered apprenticeships were the easy route why this was their answer. Facilitate discussion around this.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Statement 6:</a:t>
            </a:r>
          </a:p>
          <a:p>
            <a:r>
              <a:rPr lang="en-GB" sz="1200" b="1" kern="1200" baseline="0" dirty="0">
                <a:solidFill>
                  <a:schemeClr val="tx1"/>
                </a:solidFill>
                <a:effectLst/>
                <a:latin typeface="+mn-lt"/>
                <a:ea typeface="+mn-ea"/>
                <a:cs typeface="+mn-cs"/>
              </a:rPr>
              <a:t>‘APPRENTICESHIPS ARE LIKE UNIVERSITY IN THAT I CAN GO ANYWHERE IN THE COUNTRY’</a:t>
            </a:r>
          </a:p>
          <a:p>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is true.</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One of the best things about apprenticeships is that they are everywhere. So if you want to carry on living at home then you can, but you can sometimes move around the country with an apprenticeship. It’s really important to do your research – but some companies will help you to relocate to work for them. Others will support you in other ways, like finding other apprentices to live with or sharing information about the local area to make the move easier. But there are lots of opportunities.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Suggested interactivity: The presenter could now ask the group if they had any questions or heard any other myths about apprenticeships that they’d like to ask.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Thank you for your involvement in that, that was really interesting and hopefully a helpful discussion for you.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Presenter notes: Please feel free to add in any other statements to extend the game and to answer common questions you may be getting asked by students.</a:t>
            </a:r>
          </a:p>
          <a:p>
            <a:endParaRPr lang="en-GB" b="0" dirty="0"/>
          </a:p>
        </p:txBody>
      </p:sp>
      <p:sp>
        <p:nvSpPr>
          <p:cNvPr id="4" name="Slide Number Placeholder 3"/>
          <p:cNvSpPr>
            <a:spLocks noGrp="1"/>
          </p:cNvSpPr>
          <p:nvPr>
            <p:ph type="sldNum" sz="quarter" idx="5"/>
          </p:nvPr>
        </p:nvSpPr>
        <p:spPr/>
        <p:txBody>
          <a:bodyPr/>
          <a:lstStyle/>
          <a:p>
            <a:fld id="{CD605F26-C9CD-4BFE-BE5E-69BB28F82833}" type="slidenum">
              <a:rPr lang="en-GB" smtClean="0"/>
              <a:t>5</a:t>
            </a:fld>
            <a:endParaRPr lang="en-GB"/>
          </a:p>
        </p:txBody>
      </p:sp>
    </p:spTree>
    <p:extLst>
      <p:ext uri="{BB962C8B-B14F-4D97-AF65-F5344CB8AC3E}">
        <p14:creationId xmlns:p14="http://schemas.microsoft.com/office/powerpoint/2010/main" val="94355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Presenter notes: Please add in some local opportunities to the slide above (a mixture of traditional and non-traditional job titles) to also bring the range of the local offer and facilitate discussions below.</a:t>
            </a:r>
          </a:p>
          <a:p>
            <a:pPr marL="171450" indent="-171450">
              <a:buFont typeface="Arial" panose="020B0604020202020204" pitchFamily="34" charset="0"/>
              <a:buChar char="•"/>
            </a:pPr>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We’re now going to take a look at the different job roles available through an apprenticeship and w</a:t>
            </a:r>
            <a:r>
              <a:rPr lang="en-GB" sz="1200" kern="1200" baseline="0" dirty="0">
                <a:solidFill>
                  <a:schemeClr val="tx1"/>
                </a:solidFill>
                <a:effectLst/>
                <a:latin typeface="+mn-lt"/>
                <a:ea typeface="+mn-ea"/>
                <a:cs typeface="+mn-cs"/>
              </a:rPr>
              <a:t>hen we talk about apprenticeships, people often start to think of Plumbing, Electrical and some of the other construction trades. </a:t>
            </a:r>
            <a:r>
              <a:rPr lang="en-GB" altLang="en-US" sz="1200" baseline="0" dirty="0"/>
              <a:t>There are many brilliant apprenticeships in these areas, but there are also hundreds of new apprenticeships in exciting areas that you might not know exist. </a:t>
            </a:r>
          </a:p>
          <a:p>
            <a:pPr marL="171450" indent="-171450">
              <a:buFont typeface="Arial" panose="020B0604020202020204" pitchFamily="34" charset="0"/>
              <a:buChar char="•"/>
            </a:pPr>
            <a:endParaRPr lang="en-GB" alt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Suggested interactivity: Ask the audience ‘does anyone know of any apprenticeships that they might expect to see on this list?’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Once completed, click on for the image.</a:t>
            </a:r>
          </a:p>
          <a:p>
            <a:pPr marL="0" indent="0">
              <a:buFont typeface="Arial" panose="020B0604020202020204" pitchFamily="34" charset="0"/>
              <a:buNone/>
            </a:pPr>
            <a:endParaRPr lang="en-GB" altLang="en-US" sz="1200" baseline="0" dirty="0"/>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The range of apprenticeship job roles out there is amazing.</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eaLnBrk="1" hangingPunct="1">
              <a:spcBef>
                <a:spcPct val="0"/>
              </a:spcBef>
              <a:buFont typeface="Arial" panose="020B0604020202020204" pitchFamily="34" charset="0"/>
              <a:buChar char="•"/>
            </a:pPr>
            <a:r>
              <a:rPr lang="en-GB" altLang="en-US" sz="1200" baseline="0" dirty="0"/>
              <a:t>This slide gives you an idea of the huge range of apprenticeships available </a:t>
            </a:r>
            <a:r>
              <a:rPr lang="en-GB" altLang="en-US" sz="1200" b="0" baseline="0" dirty="0"/>
              <a:t>and this is just a taster – there are now over 600+ different apprenticeship standards available, resulting in over 1,500+ different job roles. </a:t>
            </a:r>
          </a:p>
          <a:p>
            <a:pPr eaLnBrk="1" hangingPunct="1">
              <a:spcBef>
                <a:spcPct val="0"/>
              </a:spcBef>
            </a:pPr>
            <a:endParaRPr lang="en-GB" altLang="en-US" sz="1200" b="1"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t>You could start an apprenticeship in hundreds of occupational areas. Some will amaze you!</a:t>
            </a:r>
          </a:p>
          <a:p>
            <a:pPr eaLnBrk="1" hangingPunct="1">
              <a:spcBef>
                <a:spcPct val="0"/>
              </a:spcBef>
            </a:pPr>
            <a:endParaRPr lang="en-GB" altLang="en-US" sz="1200" baseline="0" dirty="0"/>
          </a:p>
          <a:p>
            <a:pPr eaLnBrk="1" hangingPunct="1">
              <a:spcBef>
                <a:spcPct val="0"/>
              </a:spcBef>
            </a:pPr>
            <a:r>
              <a:rPr lang="en-GB" altLang="en-US" sz="1200" b="1" baseline="0" dirty="0"/>
              <a:t>Suggested interactivity: Depending on the time available…</a:t>
            </a:r>
          </a:p>
          <a:p>
            <a:pPr eaLnBrk="1" hangingPunct="1">
              <a:spcBef>
                <a:spcPct val="0"/>
              </a:spcBef>
            </a:pPr>
            <a:r>
              <a:rPr lang="en-GB" altLang="en-US" sz="1200" b="1" baseline="0" dirty="0"/>
              <a:t>Activity idea: Pick out a few of the job roles to discuss – will depend on the audience.</a:t>
            </a:r>
          </a:p>
          <a:p>
            <a:pPr eaLnBrk="1" hangingPunct="1">
              <a:spcBef>
                <a:spcPct val="0"/>
              </a:spcBef>
            </a:pPr>
            <a:r>
              <a:rPr lang="en-GB" altLang="en-US" sz="1200" b="1" baseline="0" dirty="0"/>
              <a:t>Activity idea: Can anyone spot an apprenticeship on the screen that has surprised them?</a:t>
            </a:r>
          </a:p>
          <a:p>
            <a:pPr eaLnBrk="1" hangingPunct="1">
              <a:spcBef>
                <a:spcPct val="0"/>
              </a:spcBef>
            </a:pPr>
            <a:r>
              <a:rPr lang="en-GB" altLang="en-US" sz="1200" b="1" baseline="0" dirty="0"/>
              <a:t>Activity idea: Does anyone know someone who is doing an interesting apprenticeship? </a:t>
            </a:r>
          </a:p>
          <a:p>
            <a:endParaRPr lang="en-GB" dirty="0"/>
          </a:p>
        </p:txBody>
      </p:sp>
      <p:sp>
        <p:nvSpPr>
          <p:cNvPr id="4" name="Slide Number Placeholder 3"/>
          <p:cNvSpPr>
            <a:spLocks noGrp="1"/>
          </p:cNvSpPr>
          <p:nvPr>
            <p:ph type="sldNum" sz="quarter" idx="5"/>
          </p:nvPr>
        </p:nvSpPr>
        <p:spPr/>
        <p:txBody>
          <a:bodyPr/>
          <a:lstStyle/>
          <a:p>
            <a:fld id="{CD605F26-C9CD-4BFE-BE5E-69BB28F82833}" type="slidenum">
              <a:rPr lang="en-GB" smtClean="0"/>
              <a:t>6</a:t>
            </a:fld>
            <a:endParaRPr lang="en-GB"/>
          </a:p>
        </p:txBody>
      </p:sp>
    </p:spTree>
    <p:extLst>
      <p:ext uri="{BB962C8B-B14F-4D97-AF65-F5344CB8AC3E}">
        <p14:creationId xmlns:p14="http://schemas.microsoft.com/office/powerpoint/2010/main" val="329066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 Please update this slide with local companies if you feel that the logos are not representative of your area. Please include small and large organisations. </a:t>
            </a:r>
          </a:p>
          <a:p>
            <a:endParaRPr lang="en-GB" sz="1200" dirty="0"/>
          </a:p>
          <a:p>
            <a:pPr marL="171450" indent="-171450">
              <a:buFont typeface="Arial" panose="020B0604020202020204" pitchFamily="34" charset="0"/>
              <a:buChar char="•"/>
            </a:pPr>
            <a:r>
              <a:rPr lang="en-GB" sz="1200" dirty="0"/>
              <a:t>Equally, the range of employers offering apprenticeships is incredible.</a:t>
            </a:r>
          </a:p>
          <a:p>
            <a:endParaRPr lang="en-GB" sz="1200" dirty="0"/>
          </a:p>
          <a:p>
            <a:pPr marL="171450" indent="-171450">
              <a:buFont typeface="Arial" panose="020B0604020202020204" pitchFamily="34" charset="0"/>
              <a:buChar char="•"/>
            </a:pPr>
            <a:r>
              <a:rPr lang="en-GB" sz="1200" dirty="0"/>
              <a:t>This slide shows you some really familiar logos of big companies in England who all recruit apprentices.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Some of these employers may not be recruiting currently, but you will be able to track their recruitment updates on their websites or social media.</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Around 50% of apprenticeships started are with large companies like this, but 50% will be with smaller local companies.</a:t>
            </a:r>
          </a:p>
          <a:p>
            <a:pPr marL="0" indent="0">
              <a:buFont typeface="Arial" panose="020B0604020202020204" pitchFamily="34" charset="0"/>
              <a:buNone/>
            </a:pPr>
            <a:endParaRPr lang="en-GB" sz="1200" dirty="0"/>
          </a:p>
          <a:p>
            <a:pPr marL="171450" indent="-171450">
              <a:buFont typeface="Arial" panose="020B0604020202020204" pitchFamily="34" charset="0"/>
              <a:buChar char="•"/>
            </a:pPr>
            <a:r>
              <a:rPr lang="en-GB" sz="1200" dirty="0"/>
              <a:t>It can be tempting to think that the ‘best’ apprenticeships are just with the big, well-known companies, but many of the smaller employers have absolutely brilliant schemes that enable fast-track career progression for their apprentices, so it’s really important to do your research and not to ignore smaller employers because they can be just as good.</a:t>
            </a:r>
          </a:p>
          <a:p>
            <a:pPr marL="171450" indent="-1714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Presenter notes: </a:t>
            </a:r>
            <a:r>
              <a:rPr lang="en-GB" sz="1200" b="1" kern="1200" dirty="0">
                <a:solidFill>
                  <a:schemeClr val="tx1"/>
                </a:solidFill>
                <a:effectLst/>
                <a:latin typeface="+mn-lt"/>
                <a:ea typeface="+mn-ea"/>
                <a:cs typeface="+mn-cs"/>
              </a:rPr>
              <a:t>Please include an example of a local company in the town that you are delivering in.</a:t>
            </a:r>
            <a:br>
              <a:rPr lang="en-GB" sz="1200" b="1" kern="1200" dirty="0">
                <a:solidFill>
                  <a:schemeClr val="tx1"/>
                </a:solidFill>
                <a:effectLst/>
                <a:latin typeface="+mn-lt"/>
                <a:ea typeface="+mn-ea"/>
                <a:cs typeface="+mn-cs"/>
              </a:rPr>
            </a:br>
            <a:r>
              <a:rPr lang="en-GB" sz="1200" b="1" dirty="0"/>
              <a:t>An example of a small local company is…X who employs apprentices in job roles like X and X etc.</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605F26-C9CD-4BFE-BE5E-69BB28F82833}" type="slidenum">
              <a:rPr lang="en-GB" smtClean="0"/>
              <a:t>7</a:t>
            </a:fld>
            <a:endParaRPr lang="en-GB"/>
          </a:p>
        </p:txBody>
      </p:sp>
    </p:spTree>
    <p:extLst>
      <p:ext uri="{BB962C8B-B14F-4D97-AF65-F5344CB8AC3E}">
        <p14:creationId xmlns:p14="http://schemas.microsoft.com/office/powerpoint/2010/main" val="26273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a:t>Presenter notes: </a:t>
            </a:r>
            <a:r>
              <a:rPr lang="en-GB" altLang="en-US" sz="1200" b="1"/>
              <a:t>We would expect this slide to be updated by the delivery partner to reflect local opportunities by searching through Find an Apprenticeship</a:t>
            </a:r>
          </a:p>
          <a:p>
            <a:pPr eaLnBrk="1" hangingPunct="1">
              <a:spcBef>
                <a:spcPct val="0"/>
              </a:spcBef>
            </a:pPr>
            <a:endParaRPr lang="en-GB" altLang="en-US" sz="1200" b="0"/>
          </a:p>
          <a:p>
            <a:pPr marL="171450" indent="-171450" eaLnBrk="1" hangingPunct="1">
              <a:spcBef>
                <a:spcPct val="0"/>
              </a:spcBef>
              <a:buFont typeface="Arial" panose="020B0604020202020204" pitchFamily="34" charset="0"/>
              <a:buChar char="•"/>
            </a:pPr>
            <a:r>
              <a:rPr lang="en-GB" altLang="en-US" sz="1200" b="0"/>
              <a:t>So as I said before, I </a:t>
            </a:r>
            <a:r>
              <a:rPr lang="en-GB" altLang="en-US" sz="1200" b="0" baseline="0"/>
              <a:t>had a look on the Find an apprenticeship website before coming along today so that I could see how many vacancies are out there at the moment.</a:t>
            </a:r>
            <a:br>
              <a:rPr lang="en-GB" altLang="en-US" sz="1200" b="0" baseline="0"/>
            </a:br>
            <a:endParaRPr lang="en-GB" altLang="en-US" sz="1200" b="0" baseline="0"/>
          </a:p>
          <a:p>
            <a:pPr marL="171450" indent="-171450" eaLnBrk="1" hangingPunct="1">
              <a:spcBef>
                <a:spcPct val="0"/>
              </a:spcBef>
              <a:buFont typeface="Arial" panose="020B0604020202020204" pitchFamily="34" charset="0"/>
              <a:buChar char="•"/>
            </a:pPr>
            <a:r>
              <a:rPr lang="en-GB" altLang="en-US" sz="1200" b="0" baseline="0"/>
              <a:t>If you notice, within 5 miles of this school/college today, there are </a:t>
            </a:r>
            <a:r>
              <a:rPr lang="en-GB" altLang="en-US" sz="1200" b="1" baseline="0"/>
              <a:t>xx</a:t>
            </a:r>
            <a:r>
              <a:rPr lang="en-GB" altLang="en-US" sz="1200" b="0" baseline="0"/>
              <a:t> vacancies.</a:t>
            </a:r>
            <a:br>
              <a:rPr lang="en-GB" altLang="en-US" sz="1200" b="0" baseline="0"/>
            </a:br>
            <a:endParaRPr lang="en-GB" altLang="en-US" sz="1200" b="0" baseline="0"/>
          </a:p>
          <a:p>
            <a:pPr marL="171450" indent="-171450" eaLnBrk="1" hangingPunct="1">
              <a:spcBef>
                <a:spcPct val="0"/>
              </a:spcBef>
              <a:buFont typeface="Arial" panose="020B0604020202020204" pitchFamily="34" charset="0"/>
              <a:buChar char="•"/>
            </a:pPr>
            <a:r>
              <a:rPr lang="en-GB" altLang="en-US" sz="1200" b="0" baseline="0"/>
              <a:t>You can see how this number grows the more you increase the distance.</a:t>
            </a:r>
          </a:p>
          <a:p>
            <a:pPr eaLnBrk="1" hangingPunct="1">
              <a:spcBef>
                <a:spcPct val="0"/>
              </a:spcBef>
            </a:pPr>
            <a:endParaRPr lang="en-GB" altLang="en-US" sz="1200" b="0" baseline="0"/>
          </a:p>
          <a:p>
            <a:pPr marL="171450" indent="-171450" eaLnBrk="1" hangingPunct="1">
              <a:spcBef>
                <a:spcPct val="0"/>
              </a:spcBef>
              <a:buFont typeface="Arial" panose="020B0604020202020204" pitchFamily="34" charset="0"/>
              <a:buChar char="•"/>
            </a:pPr>
            <a:r>
              <a:rPr lang="en-GB" altLang="en-US" sz="1200" b="0" baseline="0"/>
              <a:t>You will need to think about how far you are prepared to travel for work each day.</a:t>
            </a:r>
            <a:br>
              <a:rPr lang="en-GB" altLang="en-US" sz="1200" b="0" baseline="0"/>
            </a:br>
            <a:endParaRPr lang="en-GB" altLang="en-US" sz="1200" b="0" baseline="0"/>
          </a:p>
          <a:p>
            <a:pPr marL="171450" indent="-171450" eaLnBrk="1" hangingPunct="1">
              <a:spcBef>
                <a:spcPct val="0"/>
              </a:spcBef>
              <a:buFont typeface="Arial" panose="020B0604020202020204" pitchFamily="34" charset="0"/>
              <a:buChar char="•"/>
            </a:pPr>
            <a:r>
              <a:rPr lang="en-GB" altLang="en-US" sz="1200" b="0" baseline="0"/>
              <a:t>If you want to think about working in the</a:t>
            </a:r>
            <a:r>
              <a:rPr lang="en-GB" altLang="en-US" sz="1200" b="1" baseline="0"/>
              <a:t> (insert name of an appropriate town/city)</a:t>
            </a:r>
            <a:r>
              <a:rPr lang="en-GB" altLang="en-US" sz="1200" b="0" baseline="0"/>
              <a:t>, then you could be looking for vacancies there.</a:t>
            </a:r>
          </a:p>
          <a:p>
            <a:pPr marL="171450" indent="-171450" eaLnBrk="1" hangingPunct="1">
              <a:spcBef>
                <a:spcPct val="0"/>
              </a:spcBef>
              <a:buFont typeface="Arial" panose="020B0604020202020204" pitchFamily="34" charset="0"/>
              <a:buChar char="•"/>
            </a:pPr>
            <a:endParaRPr lang="en-GB" altLang="en-US" sz="1200" b="0" baseline="0"/>
          </a:p>
          <a:p>
            <a:pPr marL="171450" indent="-171450" eaLnBrk="1" hangingPunct="1">
              <a:spcBef>
                <a:spcPct val="0"/>
              </a:spcBef>
              <a:buFont typeface="Arial" panose="020B0604020202020204" pitchFamily="34" charset="0"/>
              <a:buChar char="•"/>
            </a:pPr>
            <a:r>
              <a:rPr lang="en-GB" altLang="en-US" sz="1200" b="0" baseline="0"/>
              <a:t>The one rule is that you will need to be able to get there, on time, every day.</a:t>
            </a:r>
          </a:p>
          <a:p>
            <a:pPr marL="171450" indent="-171450" eaLnBrk="1" hangingPunct="1">
              <a:spcBef>
                <a:spcPct val="0"/>
              </a:spcBef>
              <a:buFont typeface="Arial" panose="020B0604020202020204" pitchFamily="34" charset="0"/>
              <a:buChar char="•"/>
            </a:pPr>
            <a:endParaRPr lang="en-GB" altLang="en-US" sz="1200" b="0" baseline="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Remember, it is important not</a:t>
            </a:r>
            <a:r>
              <a:rPr lang="en-GB" sz="1200" kern="1200" baseline="0">
                <a:solidFill>
                  <a:schemeClr val="tx1"/>
                </a:solidFill>
                <a:effectLst/>
                <a:latin typeface="+mn-lt"/>
                <a:ea typeface="+mn-ea"/>
                <a:cs typeface="+mn-cs"/>
              </a:rPr>
              <a:t> to restrict your</a:t>
            </a:r>
            <a:r>
              <a:rPr lang="en-GB" sz="1200" kern="1200">
                <a:solidFill>
                  <a:schemeClr val="tx1"/>
                </a:solidFill>
                <a:effectLst/>
                <a:latin typeface="+mn-lt"/>
                <a:ea typeface="+mn-ea"/>
                <a:cs typeface="+mn-cs"/>
              </a:rPr>
              <a:t> searches for vacancies to just look at large companies as many small employers offer some excellent vacancies with great packages and career progression opportunities.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GB"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It is also important to do some wider research and look in lots of places for apprenticeships, which we will discuss more on shortly. </a:t>
            </a:r>
          </a:p>
          <a:p>
            <a:endParaRPr lang="en-GB"/>
          </a:p>
        </p:txBody>
      </p:sp>
      <p:sp>
        <p:nvSpPr>
          <p:cNvPr id="4" name="Slide Number Placeholder 3"/>
          <p:cNvSpPr>
            <a:spLocks noGrp="1"/>
          </p:cNvSpPr>
          <p:nvPr>
            <p:ph type="sldNum" sz="quarter" idx="5"/>
          </p:nvPr>
        </p:nvSpPr>
        <p:spPr/>
        <p:txBody>
          <a:bodyPr/>
          <a:lstStyle/>
          <a:p>
            <a:fld id="{CD605F26-C9CD-4BFE-BE5E-69BB28F82833}" type="slidenum">
              <a:rPr lang="en-GB" smtClean="0"/>
              <a:t>8</a:t>
            </a:fld>
            <a:endParaRPr lang="en-GB"/>
          </a:p>
        </p:txBody>
      </p:sp>
    </p:spTree>
    <p:extLst>
      <p:ext uri="{BB962C8B-B14F-4D97-AF65-F5344CB8AC3E}">
        <p14:creationId xmlns:p14="http://schemas.microsoft.com/office/powerpoint/2010/main" val="1415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Presenter notes: Please update this slide with relevant examples for your audience</a:t>
            </a:r>
            <a:endParaRPr lang="en-GB" altLang="en-US" sz="1200" b="1"/>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1200" b="1"/>
              <a:t>Search through</a:t>
            </a:r>
            <a:r>
              <a:rPr lang="en-GB" altLang="en-US" sz="1200" b="1" baseline="0"/>
              <a:t> Find an apprenticeship using the establishment postcode and find some interesting jobs.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1200" b="1" baseline="0"/>
              <a:t>Try to find a selection of closing dates so that you can reinforce the need to be using Find an apprenticeship regularly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1200" b="1"/>
              <a:t>Try to find a range of salaries so</a:t>
            </a:r>
            <a:r>
              <a:rPr lang="en-GB" altLang="en-US" sz="1200" b="1" baseline="0"/>
              <a:t> that you can show that there are employers who are prepared to pay more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1200" b="1" baseline="0"/>
              <a:t>Try to find a job title that might sound a bit confusing and then explain what that role really is – make it sound exciting and explain that they should not be put off by the titles of some jobs, it’s important they read the job advert attached to 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1200" b="1" baseline="0"/>
              <a:t>Think about STEM vacancies. Can these be showcased more?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altLang="en-US" sz="1200" b="1"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baseline="0"/>
              <a:t>This slide shows a range of vacancies that I could find.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1200" b="0"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baseline="0"/>
              <a:t>You will notice that they all have different closing dates – this is one big difference to applying for university.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sz="1200" b="0"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baseline="0"/>
              <a:t>If you do see a closing date, it’s important that you don’t wait until the very end to submit your application. We are now finding from talking to employers, if they receive a huge number of applications, they may decide to close the application window early.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1200" b="0"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baseline="0"/>
              <a:t>You will also notice the range of different salaries too – this is because employers can decide what to pay (as long as it meets the national minimum wage for apprentices of £4.81)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1200" b="0"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1200" b="1" baseline="0"/>
              <a:t>Presenter notes: It might be useful to have the find an apprenticeship website open to show them current examples and what the site looks like.  This is also relevant for the next slide.</a:t>
            </a:r>
          </a:p>
          <a:p>
            <a:endParaRPr lang="en-GB"/>
          </a:p>
        </p:txBody>
      </p:sp>
      <p:sp>
        <p:nvSpPr>
          <p:cNvPr id="4" name="Slide Number Placeholder 3"/>
          <p:cNvSpPr>
            <a:spLocks noGrp="1"/>
          </p:cNvSpPr>
          <p:nvPr>
            <p:ph type="sldNum" sz="quarter" idx="5"/>
          </p:nvPr>
        </p:nvSpPr>
        <p:spPr/>
        <p:txBody>
          <a:bodyPr/>
          <a:lstStyle/>
          <a:p>
            <a:fld id="{CD605F26-C9CD-4BFE-BE5E-69BB28F82833}" type="slidenum">
              <a:rPr lang="en-GB" smtClean="0"/>
              <a:t>9</a:t>
            </a:fld>
            <a:endParaRPr lang="en-GB"/>
          </a:p>
        </p:txBody>
      </p:sp>
    </p:spTree>
    <p:extLst>
      <p:ext uri="{BB962C8B-B14F-4D97-AF65-F5344CB8AC3E}">
        <p14:creationId xmlns:p14="http://schemas.microsoft.com/office/powerpoint/2010/main" val="3048411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48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256176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397353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246162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92227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1049875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270733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380728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2274799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3960889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4CBC-6445-4603-8764-AB399835E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745E43-BCDF-433B-B286-A285B4AAD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ED814-CF6E-4DB0-8E86-B09F469CB2D8}"/>
              </a:ext>
            </a:extLst>
          </p:cNvPr>
          <p:cNvSpPr>
            <a:spLocks noGrp="1"/>
          </p:cNvSpPr>
          <p:nvPr>
            <p:ph type="dt" sz="half" idx="10"/>
          </p:nvPr>
        </p:nvSpPr>
        <p:spPr/>
        <p:txBody>
          <a:bodyPr/>
          <a:lstStyle/>
          <a:p>
            <a:fld id="{11319E68-BE0E-4D07-A4D2-4EDB61D7812F}" type="datetimeFigureOut">
              <a:rPr lang="en-GB" smtClean="0"/>
              <a:t>16/09/2022</a:t>
            </a:fld>
            <a:endParaRPr lang="en-GB"/>
          </a:p>
        </p:txBody>
      </p:sp>
      <p:sp>
        <p:nvSpPr>
          <p:cNvPr id="5" name="Footer Placeholder 4">
            <a:extLst>
              <a:ext uri="{FF2B5EF4-FFF2-40B4-BE49-F238E27FC236}">
                <a16:creationId xmlns:a16="http://schemas.microsoft.com/office/drawing/2014/main" id="{A46BC2B2-12F3-477A-A3F0-C8FE4C3BA3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B541D-CE02-4BB6-ABF4-AA745970EF8F}"/>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71441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057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E5C6-3AB3-40AA-B16B-4DF4C75B07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19166B-90C3-4154-A2F9-9B7E17336E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AF0AD1-523B-445B-8F14-C6EA5F8E3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B80E6C-CD45-4B5F-B710-C9BA44921853}"/>
              </a:ext>
            </a:extLst>
          </p:cNvPr>
          <p:cNvSpPr>
            <a:spLocks noGrp="1"/>
          </p:cNvSpPr>
          <p:nvPr>
            <p:ph type="dt" sz="half" idx="10"/>
          </p:nvPr>
        </p:nvSpPr>
        <p:spPr/>
        <p:txBody>
          <a:bodyPr/>
          <a:lstStyle/>
          <a:p>
            <a:fld id="{11319E68-BE0E-4D07-A4D2-4EDB61D7812F}" type="datetimeFigureOut">
              <a:rPr lang="en-GB" smtClean="0"/>
              <a:t>16/09/2022</a:t>
            </a:fld>
            <a:endParaRPr lang="en-GB"/>
          </a:p>
        </p:txBody>
      </p:sp>
      <p:sp>
        <p:nvSpPr>
          <p:cNvPr id="6" name="Footer Placeholder 5">
            <a:extLst>
              <a:ext uri="{FF2B5EF4-FFF2-40B4-BE49-F238E27FC236}">
                <a16:creationId xmlns:a16="http://schemas.microsoft.com/office/drawing/2014/main" id="{51111EED-A488-4008-9F15-D9E760A018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5BF67D-8159-4B43-B558-A66463F92878}"/>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691012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EA65-310F-4161-8413-24972A53B6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353EFB-9980-424F-8960-4F664D21B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22426-BA93-4A93-B097-F5C8310F6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605E5D-480A-4CEF-8260-B89470FBA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90812-A355-4344-9A51-DDCE58FB4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A9142F-40C0-4AF5-B625-7DE9B8329876}"/>
              </a:ext>
            </a:extLst>
          </p:cNvPr>
          <p:cNvSpPr>
            <a:spLocks noGrp="1"/>
          </p:cNvSpPr>
          <p:nvPr>
            <p:ph type="dt" sz="half" idx="10"/>
          </p:nvPr>
        </p:nvSpPr>
        <p:spPr/>
        <p:txBody>
          <a:bodyPr/>
          <a:lstStyle/>
          <a:p>
            <a:fld id="{11319E68-BE0E-4D07-A4D2-4EDB61D7812F}" type="datetimeFigureOut">
              <a:rPr lang="en-GB" smtClean="0"/>
              <a:t>16/09/2022</a:t>
            </a:fld>
            <a:endParaRPr lang="en-GB"/>
          </a:p>
        </p:txBody>
      </p:sp>
      <p:sp>
        <p:nvSpPr>
          <p:cNvPr id="8" name="Footer Placeholder 7">
            <a:extLst>
              <a:ext uri="{FF2B5EF4-FFF2-40B4-BE49-F238E27FC236}">
                <a16:creationId xmlns:a16="http://schemas.microsoft.com/office/drawing/2014/main" id="{F926B2C2-A6F6-4FB6-AF5E-E2B1F41869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E6878E-7C73-47F8-B50A-5DD5FD656007}"/>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22149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C05C-5037-4792-9E04-76CFE39B5E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1EB85A-18AD-4099-AC57-703C2F2CF773}"/>
              </a:ext>
            </a:extLst>
          </p:cNvPr>
          <p:cNvSpPr>
            <a:spLocks noGrp="1"/>
          </p:cNvSpPr>
          <p:nvPr>
            <p:ph type="dt" sz="half" idx="10"/>
          </p:nvPr>
        </p:nvSpPr>
        <p:spPr/>
        <p:txBody>
          <a:bodyPr/>
          <a:lstStyle/>
          <a:p>
            <a:fld id="{11319E68-BE0E-4D07-A4D2-4EDB61D7812F}" type="datetimeFigureOut">
              <a:rPr lang="en-GB" smtClean="0"/>
              <a:t>16/09/2022</a:t>
            </a:fld>
            <a:endParaRPr lang="en-GB"/>
          </a:p>
        </p:txBody>
      </p:sp>
      <p:sp>
        <p:nvSpPr>
          <p:cNvPr id="4" name="Footer Placeholder 3">
            <a:extLst>
              <a:ext uri="{FF2B5EF4-FFF2-40B4-BE49-F238E27FC236}">
                <a16:creationId xmlns:a16="http://schemas.microsoft.com/office/drawing/2014/main" id="{B28F4DD3-A99B-499A-9906-A18089DC32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CF7C0E-7157-4FA0-935F-5049E1C9CBFC}"/>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152853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44472-71FF-4BED-B314-858B111ACC6E}"/>
              </a:ext>
            </a:extLst>
          </p:cNvPr>
          <p:cNvSpPr>
            <a:spLocks noGrp="1"/>
          </p:cNvSpPr>
          <p:nvPr>
            <p:ph type="dt" sz="half" idx="10"/>
          </p:nvPr>
        </p:nvSpPr>
        <p:spPr/>
        <p:txBody>
          <a:bodyPr/>
          <a:lstStyle/>
          <a:p>
            <a:fld id="{11319E68-BE0E-4D07-A4D2-4EDB61D7812F}" type="datetimeFigureOut">
              <a:rPr lang="en-GB" smtClean="0"/>
              <a:t>16/09/2022</a:t>
            </a:fld>
            <a:endParaRPr lang="en-GB"/>
          </a:p>
        </p:txBody>
      </p:sp>
      <p:sp>
        <p:nvSpPr>
          <p:cNvPr id="3" name="Footer Placeholder 2">
            <a:extLst>
              <a:ext uri="{FF2B5EF4-FFF2-40B4-BE49-F238E27FC236}">
                <a16:creationId xmlns:a16="http://schemas.microsoft.com/office/drawing/2014/main" id="{F93A8059-3976-4285-B3F0-74BB6056EB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18E0F4-C0E8-43C6-88D9-BB214C3EFD05}"/>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1958031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794C-916C-4210-87CC-119A4EFEC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57E337-092A-480D-9BAD-F801F5795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EC51FB-0A63-452A-AD4F-17AC09BAA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AA512-C016-44FE-8A8F-61AFCBFF85A6}"/>
              </a:ext>
            </a:extLst>
          </p:cNvPr>
          <p:cNvSpPr>
            <a:spLocks noGrp="1"/>
          </p:cNvSpPr>
          <p:nvPr>
            <p:ph type="dt" sz="half" idx="10"/>
          </p:nvPr>
        </p:nvSpPr>
        <p:spPr/>
        <p:txBody>
          <a:bodyPr/>
          <a:lstStyle/>
          <a:p>
            <a:fld id="{11319E68-BE0E-4D07-A4D2-4EDB61D7812F}" type="datetimeFigureOut">
              <a:rPr lang="en-GB" smtClean="0"/>
              <a:t>16/09/2022</a:t>
            </a:fld>
            <a:endParaRPr lang="en-GB"/>
          </a:p>
        </p:txBody>
      </p:sp>
      <p:sp>
        <p:nvSpPr>
          <p:cNvPr id="6" name="Footer Placeholder 5">
            <a:extLst>
              <a:ext uri="{FF2B5EF4-FFF2-40B4-BE49-F238E27FC236}">
                <a16:creationId xmlns:a16="http://schemas.microsoft.com/office/drawing/2014/main" id="{6F6ED0FC-CCF2-497F-8F7D-07AE4B40C6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F4788-BFF5-433A-A2BE-995DB9482753}"/>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29162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E976-3835-458F-A231-BE234BCAD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4994C0-2DF5-4C96-A427-59208CD68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9F01E4-BF85-43EA-874D-3335A93AE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64ABA-D3E4-4523-86FD-0AD0D91D4D4C}"/>
              </a:ext>
            </a:extLst>
          </p:cNvPr>
          <p:cNvSpPr>
            <a:spLocks noGrp="1"/>
          </p:cNvSpPr>
          <p:nvPr>
            <p:ph type="dt" sz="half" idx="10"/>
          </p:nvPr>
        </p:nvSpPr>
        <p:spPr/>
        <p:txBody>
          <a:bodyPr/>
          <a:lstStyle/>
          <a:p>
            <a:fld id="{11319E68-BE0E-4D07-A4D2-4EDB61D7812F}" type="datetimeFigureOut">
              <a:rPr lang="en-GB" smtClean="0"/>
              <a:t>16/09/2022</a:t>
            </a:fld>
            <a:endParaRPr lang="en-GB"/>
          </a:p>
        </p:txBody>
      </p:sp>
      <p:sp>
        <p:nvSpPr>
          <p:cNvPr id="6" name="Footer Placeholder 5">
            <a:extLst>
              <a:ext uri="{FF2B5EF4-FFF2-40B4-BE49-F238E27FC236}">
                <a16:creationId xmlns:a16="http://schemas.microsoft.com/office/drawing/2014/main" id="{4172537E-AE53-4918-A445-E36C87D15E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BAA24-24F2-43D9-8EF4-5875B081EA70}"/>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925332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CF63-A471-4527-907A-81B120BAD9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6535EC-7C76-4AFC-BAA1-C7365B29E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B1988-2B96-45F0-9729-A3C445D58BE3}"/>
              </a:ext>
            </a:extLst>
          </p:cNvPr>
          <p:cNvSpPr>
            <a:spLocks noGrp="1"/>
          </p:cNvSpPr>
          <p:nvPr>
            <p:ph type="dt" sz="half" idx="10"/>
          </p:nvPr>
        </p:nvSpPr>
        <p:spPr/>
        <p:txBody>
          <a:bodyPr/>
          <a:lstStyle/>
          <a:p>
            <a:fld id="{11319E68-BE0E-4D07-A4D2-4EDB61D7812F}" type="datetimeFigureOut">
              <a:rPr lang="en-GB" smtClean="0"/>
              <a:t>16/09/2022</a:t>
            </a:fld>
            <a:endParaRPr lang="en-GB"/>
          </a:p>
        </p:txBody>
      </p:sp>
      <p:sp>
        <p:nvSpPr>
          <p:cNvPr id="5" name="Footer Placeholder 4">
            <a:extLst>
              <a:ext uri="{FF2B5EF4-FFF2-40B4-BE49-F238E27FC236}">
                <a16:creationId xmlns:a16="http://schemas.microsoft.com/office/drawing/2014/main" id="{0A96BD52-FB2E-441F-A1BE-7AA40092A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0AEA9D-9694-45D3-BC70-E6BC62464B94}"/>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2483101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1BC92-60A1-47CB-8A22-DB754A9E71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05E8BA-ED59-4C78-AD55-299AB3187A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03C83C-4CDD-4684-8295-A2F420A69589}"/>
              </a:ext>
            </a:extLst>
          </p:cNvPr>
          <p:cNvSpPr>
            <a:spLocks noGrp="1"/>
          </p:cNvSpPr>
          <p:nvPr>
            <p:ph type="dt" sz="half" idx="10"/>
          </p:nvPr>
        </p:nvSpPr>
        <p:spPr/>
        <p:txBody>
          <a:bodyPr/>
          <a:lstStyle/>
          <a:p>
            <a:fld id="{11319E68-BE0E-4D07-A4D2-4EDB61D7812F}" type="datetimeFigureOut">
              <a:rPr lang="en-GB" smtClean="0"/>
              <a:t>16/09/2022</a:t>
            </a:fld>
            <a:endParaRPr lang="en-GB"/>
          </a:p>
        </p:txBody>
      </p:sp>
      <p:sp>
        <p:nvSpPr>
          <p:cNvPr id="5" name="Footer Placeholder 4">
            <a:extLst>
              <a:ext uri="{FF2B5EF4-FFF2-40B4-BE49-F238E27FC236}">
                <a16:creationId xmlns:a16="http://schemas.microsoft.com/office/drawing/2014/main" id="{19D0CA4F-EFFD-41ED-BBEA-3EC7870FF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9A1D8-A0B0-4BEA-8A04-AEFB78A86A01}"/>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2444283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1B55-BFD1-8C78-7FA1-94142768F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6253CF-79CC-35A8-31D4-5BEF718D8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B96ACE-D1A1-C38A-8872-0414350BA499}"/>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5" name="Footer Placeholder 4">
            <a:extLst>
              <a:ext uri="{FF2B5EF4-FFF2-40B4-BE49-F238E27FC236}">
                <a16:creationId xmlns:a16="http://schemas.microsoft.com/office/drawing/2014/main" id="{063EC10F-B726-DE41-C1CA-D3AC65CD4D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D8FEE9-AE95-A1EA-603C-963022AD7DB9}"/>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1507629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B8C8-D5E6-4B94-C296-DA12E5017E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55940C-B987-8A63-0E13-5FF089DF0A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34C9C0-32C5-CAF7-C545-81EDE0D7CBBD}"/>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5" name="Footer Placeholder 4">
            <a:extLst>
              <a:ext uri="{FF2B5EF4-FFF2-40B4-BE49-F238E27FC236}">
                <a16:creationId xmlns:a16="http://schemas.microsoft.com/office/drawing/2014/main" id="{3681035A-EDA6-30E8-20AE-DA6D51994F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8B72AD-C030-DA8F-8193-6603D0A4E135}"/>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251482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hasCustomPrompt="1"/>
          </p:nvPr>
        </p:nvSpPr>
        <p:spPr/>
        <p:txBody>
          <a:bodyPr/>
          <a:lstStyle/>
          <a:p>
            <a:pPr lvl="0"/>
            <a:r>
              <a:rPr lang="en-US" err="1"/>
              <a:t>Cick</a:t>
            </a:r>
            <a:r>
              <a:rPr lang="en-US"/>
              <a:t>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073A86B-6622-418F-B42D-154DCB56B8A9}"/>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3431503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7DC4-F2FA-9C63-EDA8-666BCD5F8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CC5079-6A3D-32C4-5F5B-EFFDE9D5E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85436-3DF7-85A6-63BD-07BB3568B026}"/>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5" name="Footer Placeholder 4">
            <a:extLst>
              <a:ext uri="{FF2B5EF4-FFF2-40B4-BE49-F238E27FC236}">
                <a16:creationId xmlns:a16="http://schemas.microsoft.com/office/drawing/2014/main" id="{1C93660B-62C3-073C-75D4-D4B8A42AA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55251-A57B-160D-B75E-33D4B32939BD}"/>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2662638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C14B-EB26-BADB-BAD2-9D8F5FF3B6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D1C064-F7EA-CD37-A6A9-0755A8561A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6320C0-772D-63B0-7FA6-3DE45CFB1F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727DC9-98F3-32FF-9A1A-5EB7053D329B}"/>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6" name="Footer Placeholder 5">
            <a:extLst>
              <a:ext uri="{FF2B5EF4-FFF2-40B4-BE49-F238E27FC236}">
                <a16:creationId xmlns:a16="http://schemas.microsoft.com/office/drawing/2014/main" id="{918D849A-C598-07F8-5E04-F79683AC3F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FCCA9B-8D76-3069-DD82-50BA1C742889}"/>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1652912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AF658-B4A8-3838-F690-CED801DC6C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031F26-B0AA-18FB-4C14-98AE65CFEF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D21207-8830-53DB-E499-417405E6F1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23AD01-1050-19FA-CE6D-0ECC435F8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4746F-EB21-8A2D-708B-37CD1A06BC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3FFCA0-F85E-A2FD-E69B-71A81B4B2E01}"/>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8" name="Footer Placeholder 7">
            <a:extLst>
              <a:ext uri="{FF2B5EF4-FFF2-40B4-BE49-F238E27FC236}">
                <a16:creationId xmlns:a16="http://schemas.microsoft.com/office/drawing/2014/main" id="{8826866A-49CB-F5A8-9010-A2662BAD59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77FF27-FB86-4331-C370-814D383BBD33}"/>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3763912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0B44-5BD1-14B7-33A1-7D143A6B9D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3077A8-EA7C-9FA9-99B6-FAEE6A4C52F2}"/>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4" name="Footer Placeholder 3">
            <a:extLst>
              <a:ext uri="{FF2B5EF4-FFF2-40B4-BE49-F238E27FC236}">
                <a16:creationId xmlns:a16="http://schemas.microsoft.com/office/drawing/2014/main" id="{4DF08769-26AD-A02A-F3F2-40BE2BCFFA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A584B0-7D00-8EC0-E9C8-5E34E96CB47F}"/>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2665271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1188B-8251-58DC-1774-08CBE966986E}"/>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3" name="Footer Placeholder 2">
            <a:extLst>
              <a:ext uri="{FF2B5EF4-FFF2-40B4-BE49-F238E27FC236}">
                <a16:creationId xmlns:a16="http://schemas.microsoft.com/office/drawing/2014/main" id="{7AA89D89-342C-36DA-393F-49743A5346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86DAE7-600A-C0A1-0D7E-6E2F52837CCA}"/>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649632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F086-66CE-7EED-0ED2-344066568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11BC60-AA0D-E0E3-3D20-FFDA0336E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E53A19-885E-F592-86BD-05822DACD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B4A23-5F7A-3CDA-D271-8D7C47BBA8EA}"/>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6" name="Footer Placeholder 5">
            <a:extLst>
              <a:ext uri="{FF2B5EF4-FFF2-40B4-BE49-F238E27FC236}">
                <a16:creationId xmlns:a16="http://schemas.microsoft.com/office/drawing/2014/main" id="{AA56C90A-5ACB-6A0C-15F3-EB09BF76A0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E49C93-1012-DA10-A9B0-B4B71CBDF075}"/>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2883124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C848-50A1-DFB9-3655-29A2BDADF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E44CC3-AB61-31A7-B6C6-DE1331FF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694DA8-733F-EFE6-434D-2E246C342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13104-0DEC-29D1-44F2-61423264D4AD}"/>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6" name="Footer Placeholder 5">
            <a:extLst>
              <a:ext uri="{FF2B5EF4-FFF2-40B4-BE49-F238E27FC236}">
                <a16:creationId xmlns:a16="http://schemas.microsoft.com/office/drawing/2014/main" id="{EFA1A6CB-9EEE-9912-D611-F30966D840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34E8A9-2BE9-3110-FF4B-2AC53E976740}"/>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2297703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DE37-63E8-06DA-AAF1-45EA1CA40F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7A2CED-6DFD-87D8-30EA-06B2EA1239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E942A-280F-4308-DC4B-1F22F6994678}"/>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5" name="Footer Placeholder 4">
            <a:extLst>
              <a:ext uri="{FF2B5EF4-FFF2-40B4-BE49-F238E27FC236}">
                <a16:creationId xmlns:a16="http://schemas.microsoft.com/office/drawing/2014/main" id="{CEDC2C03-553E-86CC-CBBC-8E80549434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D55A57-C4C6-31A2-622F-5964D8CC0015}"/>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4234150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106F28-CFCB-3433-8C06-3E01E111DD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890F5E-C2BF-EAB1-8BC3-C96830CA8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DD37C7-C5AC-A3BD-FE2F-5B283E0E3B60}"/>
              </a:ext>
            </a:extLst>
          </p:cNvPr>
          <p:cNvSpPr>
            <a:spLocks noGrp="1"/>
          </p:cNvSpPr>
          <p:nvPr>
            <p:ph type="dt" sz="half" idx="10"/>
          </p:nvPr>
        </p:nvSpPr>
        <p:spPr/>
        <p:txBody>
          <a:bodyPr/>
          <a:lstStyle/>
          <a:p>
            <a:fld id="{2CFE6B79-458A-4097-AC07-FEC4E5C1C668}" type="datetimeFigureOut">
              <a:rPr lang="en-GB" smtClean="0"/>
              <a:t>16/09/2022</a:t>
            </a:fld>
            <a:endParaRPr lang="en-GB"/>
          </a:p>
        </p:txBody>
      </p:sp>
      <p:sp>
        <p:nvSpPr>
          <p:cNvPr id="5" name="Footer Placeholder 4">
            <a:extLst>
              <a:ext uri="{FF2B5EF4-FFF2-40B4-BE49-F238E27FC236}">
                <a16:creationId xmlns:a16="http://schemas.microsoft.com/office/drawing/2014/main" id="{2A2D763D-1489-C80E-9C14-7DA851FCD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178CF-32FA-7807-71A9-6D509F8192B5}"/>
              </a:ext>
            </a:extLst>
          </p:cNvPr>
          <p:cNvSpPr>
            <a:spLocks noGrp="1"/>
          </p:cNvSpPr>
          <p:nvPr>
            <p:ph type="sldNum" sz="quarter" idx="12"/>
          </p:nvPr>
        </p:nvSpPr>
        <p:spPr/>
        <p:txBody>
          <a:bodyPr/>
          <a:lstStyle/>
          <a:p>
            <a:fld id="{2C47B429-F7C9-441F-AB46-9107F47D8B7F}" type="slidenum">
              <a:rPr lang="en-GB" smtClean="0"/>
              <a:t>‹#›</a:t>
            </a:fld>
            <a:endParaRPr lang="en-GB"/>
          </a:p>
        </p:txBody>
      </p:sp>
    </p:spTree>
    <p:extLst>
      <p:ext uri="{BB962C8B-B14F-4D97-AF65-F5344CB8AC3E}">
        <p14:creationId xmlns:p14="http://schemas.microsoft.com/office/powerpoint/2010/main" val="1682718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9EF0-32B5-4DFE-8809-6661967629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C28D5F-5C05-4FF1-A492-2FCD6BC1E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F99CCB-0680-40AF-B3D7-7730792F090A}"/>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5" name="Footer Placeholder 4">
            <a:extLst>
              <a:ext uri="{FF2B5EF4-FFF2-40B4-BE49-F238E27FC236}">
                <a16:creationId xmlns:a16="http://schemas.microsoft.com/office/drawing/2014/main" id="{AA20A1B4-8794-4B9E-9B0E-D2097A0C6B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440E39-D899-4F51-BD7F-69AE33A3F09A}"/>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346326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61E73621-8B2A-451D-90A5-960B9EF99022}"/>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863579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1E98-6A2A-4A18-9116-0243F900CD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74814A-DC04-4157-BCC5-42DB3F560A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59661-87F2-45C6-81F8-5A0E8FA9A4F5}"/>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5" name="Footer Placeholder 4">
            <a:extLst>
              <a:ext uri="{FF2B5EF4-FFF2-40B4-BE49-F238E27FC236}">
                <a16:creationId xmlns:a16="http://schemas.microsoft.com/office/drawing/2014/main" id="{616CE869-131C-4832-AFDC-CFD0EFCA53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46A545-8841-42B1-9E5B-61DEDA348F3A}"/>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1943256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9DE8-7338-4601-A1B8-6CD419A03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D3E68E-F969-4EE0-8EF6-ECA0DD5AD3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D87CED-BA97-40C2-B09D-7823D1F3454B}"/>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5" name="Footer Placeholder 4">
            <a:extLst>
              <a:ext uri="{FF2B5EF4-FFF2-40B4-BE49-F238E27FC236}">
                <a16:creationId xmlns:a16="http://schemas.microsoft.com/office/drawing/2014/main" id="{4D5857C8-8711-4DF7-8336-92FE5D17C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5123D8-DDCF-4E7F-8DAC-8B58FB7074D9}"/>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1885667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F450-EF13-48FD-A01C-C42FFCCC2F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D76614-9786-4FE6-BAE6-DD88CD16C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975566-044D-4B73-8B2F-15AD6F37A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9552CF-EEA5-4566-8342-615D5F6F0B59}"/>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6" name="Footer Placeholder 5">
            <a:extLst>
              <a:ext uri="{FF2B5EF4-FFF2-40B4-BE49-F238E27FC236}">
                <a16:creationId xmlns:a16="http://schemas.microsoft.com/office/drawing/2014/main" id="{8DCAD985-402F-4415-B8B2-E7863F3D2D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52735F-456D-4CA7-9A67-084DFA9A3B7B}"/>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2695301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D749-2E79-442A-ACC8-281A62D805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7CB671-BA92-448D-9487-590A7324E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EED5F9-1D5C-41E5-9B91-2C7BB7841A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972C04-0C6F-4C6E-9469-DF74A6FF77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B95B98-52A5-427D-BF2E-EB4A1E5889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90B0F9-338E-4580-A1F9-14FB1712CC37}"/>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8" name="Footer Placeholder 7">
            <a:extLst>
              <a:ext uri="{FF2B5EF4-FFF2-40B4-BE49-F238E27FC236}">
                <a16:creationId xmlns:a16="http://schemas.microsoft.com/office/drawing/2014/main" id="{8D2ECFFD-1FB1-433E-8722-7BEA4D13DD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64D74A-7005-498B-BEE9-0B82205C7E71}"/>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2703490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7B5F-6FB0-45CD-AEAC-1FA47041D1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1189B2-810C-460F-8FFA-0A85269A0AFC}"/>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4" name="Footer Placeholder 3">
            <a:extLst>
              <a:ext uri="{FF2B5EF4-FFF2-40B4-BE49-F238E27FC236}">
                <a16:creationId xmlns:a16="http://schemas.microsoft.com/office/drawing/2014/main" id="{CA097987-AC7E-42C9-A674-B1DD4028C7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F1F305-9AA9-4D19-864C-AAE317D585C2}"/>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1516838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17D75D-5D76-4EDE-90E0-1F2A4C2D98BA}"/>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3" name="Footer Placeholder 2">
            <a:extLst>
              <a:ext uri="{FF2B5EF4-FFF2-40B4-BE49-F238E27FC236}">
                <a16:creationId xmlns:a16="http://schemas.microsoft.com/office/drawing/2014/main" id="{74D461E5-696F-4D9B-98FD-7904FA3542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E8C166-BC35-4103-ACA4-F2548C895925}"/>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1288484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9CF2-E5A8-4E12-AC36-14C2F282F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E7A93D-14C1-42EE-B53E-41515605C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E37F0F-FFD1-41D2-9D23-07C6FA32E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D25AB-07CF-4A06-8194-51FCBD6EC24D}"/>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6" name="Footer Placeholder 5">
            <a:extLst>
              <a:ext uri="{FF2B5EF4-FFF2-40B4-BE49-F238E27FC236}">
                <a16:creationId xmlns:a16="http://schemas.microsoft.com/office/drawing/2014/main" id="{13650BA7-77CE-439C-B803-C43CAB9511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D7197-23C4-4643-BBAE-6118F100A96C}"/>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33017320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177C-D7B8-41C6-95C8-2DA9585A2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45445F-468B-4E7A-8FDF-9B25CCA15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AC96D7-9015-4AEA-B923-51E931B71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A7930-2A82-4069-B88A-65C71239117C}"/>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6" name="Footer Placeholder 5">
            <a:extLst>
              <a:ext uri="{FF2B5EF4-FFF2-40B4-BE49-F238E27FC236}">
                <a16:creationId xmlns:a16="http://schemas.microsoft.com/office/drawing/2014/main" id="{155CBFF0-1C5A-4F43-932D-46D309E096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F425EC-5ED2-47E1-BC96-0F5F746B8871}"/>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1702839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CFB0-12C1-4F19-B8C9-16C403080E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EC0641-3303-45A8-8B16-07517BFDC0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5B9973-FD62-4717-A57D-57C1DC2ED592}"/>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5" name="Footer Placeholder 4">
            <a:extLst>
              <a:ext uri="{FF2B5EF4-FFF2-40B4-BE49-F238E27FC236}">
                <a16:creationId xmlns:a16="http://schemas.microsoft.com/office/drawing/2014/main" id="{83727FBB-DB05-44C7-A0DF-025477CF66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9D3741-C751-4BED-B7C7-95EBC3196AE6}"/>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1969083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F2C709-9D5D-4C5A-8529-39B1D8FC48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455CBF-371F-4298-B4A9-9F9B5B50E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12F267-2203-4BCE-96BF-E959CC0BBF7D}"/>
              </a:ext>
            </a:extLst>
          </p:cNvPr>
          <p:cNvSpPr>
            <a:spLocks noGrp="1"/>
          </p:cNvSpPr>
          <p:nvPr>
            <p:ph type="dt" sz="half" idx="10"/>
          </p:nvPr>
        </p:nvSpPr>
        <p:spPr/>
        <p:txBody>
          <a:bodyPr/>
          <a:lstStyle/>
          <a:p>
            <a:fld id="{552E50AD-5A7A-47CE-9813-2A5CC7D91CDD}" type="datetimeFigureOut">
              <a:rPr lang="en-GB" smtClean="0"/>
              <a:t>16/09/2022</a:t>
            </a:fld>
            <a:endParaRPr lang="en-GB"/>
          </a:p>
        </p:txBody>
      </p:sp>
      <p:sp>
        <p:nvSpPr>
          <p:cNvPr id="5" name="Footer Placeholder 4">
            <a:extLst>
              <a:ext uri="{FF2B5EF4-FFF2-40B4-BE49-F238E27FC236}">
                <a16:creationId xmlns:a16="http://schemas.microsoft.com/office/drawing/2014/main" id="{2D1D64F0-D77C-4FD9-B628-FA1896237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2BD63-8BDB-4A03-83F4-35916CE9F532}"/>
              </a:ext>
            </a:extLst>
          </p:cNvPr>
          <p:cNvSpPr>
            <a:spLocks noGrp="1"/>
          </p:cNvSpPr>
          <p:nvPr>
            <p:ph type="sldNum" sz="quarter" idx="12"/>
          </p:nvPr>
        </p:nvSpPr>
        <p:spPr/>
        <p:txBody>
          <a:bodyPr/>
          <a:lstStyle/>
          <a:p>
            <a:fld id="{AACAA8F9-EA96-49CF-A6DE-18E7974388C6}" type="slidenum">
              <a:rPr lang="en-GB" smtClean="0"/>
              <a:t>‹#›</a:t>
            </a:fld>
            <a:endParaRPr lang="en-GB"/>
          </a:p>
        </p:txBody>
      </p:sp>
    </p:spTree>
    <p:extLst>
      <p:ext uri="{BB962C8B-B14F-4D97-AF65-F5344CB8AC3E}">
        <p14:creationId xmlns:p14="http://schemas.microsoft.com/office/powerpoint/2010/main" val="351241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492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CDAC-D8B2-43AE-895F-6A72788B84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EA87BF-9B89-4EDA-96E2-541D659773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C8091B-4334-4F21-9F62-1002A3765A94}"/>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5" name="Footer Placeholder 4">
            <a:extLst>
              <a:ext uri="{FF2B5EF4-FFF2-40B4-BE49-F238E27FC236}">
                <a16:creationId xmlns:a16="http://schemas.microsoft.com/office/drawing/2014/main" id="{5CBA93BF-20D1-4F90-87FB-401780BDCD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467B5-CF6E-440B-9176-2E7EDAA44C7B}"/>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226359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A227-CC25-4649-8137-6FD04A3031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FF17E7-908F-4779-BFA7-CB113BF56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9169B3-3C68-4F1D-BE50-081440AE5F16}"/>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5" name="Footer Placeholder 4">
            <a:extLst>
              <a:ext uri="{FF2B5EF4-FFF2-40B4-BE49-F238E27FC236}">
                <a16:creationId xmlns:a16="http://schemas.microsoft.com/office/drawing/2014/main" id="{B0D1532B-51E5-43A8-B3FD-01A81A96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18D174-0D49-4C46-99B2-3ADEAAEDF323}"/>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1831571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53E9-6EFF-46CC-89AD-1F86584C93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D6F229-9779-40C2-A1B8-AD753F540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1BE70-94AA-4423-A811-7F96C17859CE}"/>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5" name="Footer Placeholder 4">
            <a:extLst>
              <a:ext uri="{FF2B5EF4-FFF2-40B4-BE49-F238E27FC236}">
                <a16:creationId xmlns:a16="http://schemas.microsoft.com/office/drawing/2014/main" id="{49E0EA32-6F18-41DE-89F5-6D5286C0F6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397F79-B38A-4B91-8E48-E1A8909C7B9A}"/>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2461988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6F3F-D5CF-48F4-87CD-298C93150E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D110A6-FAB0-43BE-ABBE-20272947BF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4DE4B9-B154-403A-B24A-5F145E78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FFDB6A-14B9-438F-8E23-114AE2D37BC0}"/>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6" name="Footer Placeholder 5">
            <a:extLst>
              <a:ext uri="{FF2B5EF4-FFF2-40B4-BE49-F238E27FC236}">
                <a16:creationId xmlns:a16="http://schemas.microsoft.com/office/drawing/2014/main" id="{24F52790-EE69-4C79-92B8-CC500B05F2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441BD0-BF28-47F9-B22C-B3D753FEB04C}"/>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1075990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3078-4D0F-4D78-8DA2-A4009CC5F2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C5B061-A966-47B6-91B1-965D42E67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60FFC-027D-4865-BE04-2C1B49FBAD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2CBB01-7B7F-4BB3-BE11-D9B084356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438A90-451E-44AC-BAC5-E505B49203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31AA7C-50E3-40CA-8B7D-6576BDC17AA8}"/>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8" name="Footer Placeholder 7">
            <a:extLst>
              <a:ext uri="{FF2B5EF4-FFF2-40B4-BE49-F238E27FC236}">
                <a16:creationId xmlns:a16="http://schemas.microsoft.com/office/drawing/2014/main" id="{FDB85A6B-5FEF-4F73-A410-8CB4A2C98B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DCCB45-8C18-42AC-8361-DFE459B8F04A}"/>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2848201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8045-5E0B-490D-AC47-FFD73C15B8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74D87A-2406-40C3-B620-D7C7B2B4293F}"/>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4" name="Footer Placeholder 3">
            <a:extLst>
              <a:ext uri="{FF2B5EF4-FFF2-40B4-BE49-F238E27FC236}">
                <a16:creationId xmlns:a16="http://schemas.microsoft.com/office/drawing/2014/main" id="{32D52688-19E5-44B8-A002-AABF2CF321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7918F9-4AC8-43B2-A725-4C37F832F539}"/>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3332132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9BE67-E52A-47DC-AEBB-177DE7531B0F}"/>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3" name="Footer Placeholder 2">
            <a:extLst>
              <a:ext uri="{FF2B5EF4-FFF2-40B4-BE49-F238E27FC236}">
                <a16:creationId xmlns:a16="http://schemas.microsoft.com/office/drawing/2014/main" id="{A8A9C2E5-79B7-4FBE-A81F-FB3CB40393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94F009-1F64-4DF2-92BE-9A2AA50FAB5B}"/>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3957993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28B9-FBE9-4591-BD60-19B330699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ABFAFA-9F5A-4951-9218-3327A04C53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05CFB9-AA6F-411C-923A-3027F56DE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4EEE6-81ED-4846-86AB-582D703A3574}"/>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6" name="Footer Placeholder 5">
            <a:extLst>
              <a:ext uri="{FF2B5EF4-FFF2-40B4-BE49-F238E27FC236}">
                <a16:creationId xmlns:a16="http://schemas.microsoft.com/office/drawing/2014/main" id="{78B640A2-501F-4AC1-9D88-6943894727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262E0F-555B-49EE-B1F8-8DAAE0AA7487}"/>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4229903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3810-03AE-4D5F-B501-9885DD676D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9F7568-DFE2-4B9B-B283-C98A9B4D0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EE8F42-9F3E-4A15-9401-D64E1C2DE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63302-51A8-4061-8539-85ACF7A0AAC5}"/>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6" name="Footer Placeholder 5">
            <a:extLst>
              <a:ext uri="{FF2B5EF4-FFF2-40B4-BE49-F238E27FC236}">
                <a16:creationId xmlns:a16="http://schemas.microsoft.com/office/drawing/2014/main" id="{1D354C81-0A8C-4ACD-BE91-9E72720774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0066D5-86F0-4337-93DF-3E6C73AB4DA5}"/>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2026257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86EF-77D9-499A-882A-410785AA90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AF1F5B-C197-430E-84DB-10EB5D2629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42331-1B42-4FDD-9C77-310B0A79E8FF}"/>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5" name="Footer Placeholder 4">
            <a:extLst>
              <a:ext uri="{FF2B5EF4-FFF2-40B4-BE49-F238E27FC236}">
                <a16:creationId xmlns:a16="http://schemas.microsoft.com/office/drawing/2014/main" id="{B090F806-4861-44C8-97AF-075D74BB49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8B891-74F2-487C-9FEB-AF617774E662}"/>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213328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552425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E0EDEB-9F17-4831-AED8-F7B925AF70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BDD13D-7163-4D86-8A2D-72A2AA921C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67BCDC-D99D-42A3-BB6E-B8651D282165}"/>
              </a:ext>
            </a:extLst>
          </p:cNvPr>
          <p:cNvSpPr>
            <a:spLocks noGrp="1"/>
          </p:cNvSpPr>
          <p:nvPr>
            <p:ph type="dt" sz="half" idx="10"/>
          </p:nvPr>
        </p:nvSpPr>
        <p:spPr/>
        <p:txBody>
          <a:bodyPr/>
          <a:lstStyle/>
          <a:p>
            <a:fld id="{81A3481A-01D5-48B9-97E5-8DC257309B9E}" type="datetimeFigureOut">
              <a:rPr lang="en-GB" smtClean="0"/>
              <a:t>16/09/2022</a:t>
            </a:fld>
            <a:endParaRPr lang="en-GB"/>
          </a:p>
        </p:txBody>
      </p:sp>
      <p:sp>
        <p:nvSpPr>
          <p:cNvPr id="5" name="Footer Placeholder 4">
            <a:extLst>
              <a:ext uri="{FF2B5EF4-FFF2-40B4-BE49-F238E27FC236}">
                <a16:creationId xmlns:a16="http://schemas.microsoft.com/office/drawing/2014/main" id="{C2A6F6EB-2134-4851-9480-6FD83E7DDA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653052-589B-4753-BF7F-9C0AC1C61E04}"/>
              </a:ext>
            </a:extLst>
          </p:cNvPr>
          <p:cNvSpPr>
            <a:spLocks noGrp="1"/>
          </p:cNvSpPr>
          <p:nvPr>
            <p:ph type="sldNum" sz="quarter" idx="12"/>
          </p:nvPr>
        </p:nvSpPr>
        <p:spPr/>
        <p:txBody>
          <a:bodyPr/>
          <a:lstStyle/>
          <a:p>
            <a:fld id="{15AC5C7A-87A9-4875-8074-823F547FBB24}" type="slidenum">
              <a:rPr lang="en-GB" smtClean="0"/>
              <a:t>‹#›</a:t>
            </a:fld>
            <a:endParaRPr lang="en-GB"/>
          </a:p>
        </p:txBody>
      </p:sp>
    </p:spTree>
    <p:extLst>
      <p:ext uri="{BB962C8B-B14F-4D97-AF65-F5344CB8AC3E}">
        <p14:creationId xmlns:p14="http://schemas.microsoft.com/office/powerpoint/2010/main" val="423584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97113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294548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305797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C5A572-B935-4042-8FFC-9DB9189EC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032C5E-2E62-474D-912A-C763034CD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16EA46-06C3-4857-85A2-53383FE5A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19E68-BE0E-4D07-A4D2-4EDB61D7812F}" type="datetimeFigureOut">
              <a:rPr lang="en-GB" smtClean="0"/>
              <a:t>16/09/2022</a:t>
            </a:fld>
            <a:endParaRPr lang="en-GB"/>
          </a:p>
        </p:txBody>
      </p:sp>
      <p:sp>
        <p:nvSpPr>
          <p:cNvPr id="5" name="Footer Placeholder 4">
            <a:extLst>
              <a:ext uri="{FF2B5EF4-FFF2-40B4-BE49-F238E27FC236}">
                <a16:creationId xmlns:a16="http://schemas.microsoft.com/office/drawing/2014/main" id="{5AEB1782-055F-489E-911A-23F530B2B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3D92ED-90AF-42D1-874A-F8CA23090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3857F-8411-4508-9581-B90F0CC1D212}" type="slidenum">
              <a:rPr lang="en-GB" smtClean="0"/>
              <a:t>‹#›</a:t>
            </a:fld>
            <a:endParaRPr lang="en-GB"/>
          </a:p>
        </p:txBody>
      </p:sp>
    </p:spTree>
    <p:extLst>
      <p:ext uri="{BB962C8B-B14F-4D97-AF65-F5344CB8AC3E}">
        <p14:creationId xmlns:p14="http://schemas.microsoft.com/office/powerpoint/2010/main" val="3550179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85" r:id="rId4"/>
    <p:sldLayoutId id="2147483686" r:id="rId5"/>
    <p:sldLayoutId id="2147483687" r:id="rId6"/>
    <p:sldLayoutId id="2147483688" r:id="rId7"/>
    <p:sldLayoutId id="2147483690" r:id="rId8"/>
    <p:sldLayoutId id="2147483691" r:id="rId9"/>
    <p:sldLayoutId id="2147483692" r:id="rId10"/>
    <p:sldLayoutId id="2147483693" r:id="rId11"/>
    <p:sldLayoutId id="2147483695" r:id="rId12"/>
    <p:sldLayoutId id="2147483699" r:id="rId13"/>
    <p:sldLayoutId id="2147483696" r:id="rId14"/>
    <p:sldLayoutId id="2147483698" r:id="rId15"/>
    <p:sldLayoutId id="2147483689" r:id="rId16"/>
    <p:sldLayoutId id="2147483700" r:id="rId17"/>
    <p:sldLayoutId id="2147483694"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1DCA05-309B-A2BD-9909-C64268444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E70088-A2CA-A638-E783-2139281D92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0A3293-6D8E-2D84-B58F-FB47851342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E6B79-458A-4097-AC07-FEC4E5C1C668}" type="datetimeFigureOut">
              <a:rPr lang="en-GB" smtClean="0"/>
              <a:t>16/09/2022</a:t>
            </a:fld>
            <a:endParaRPr lang="en-GB"/>
          </a:p>
        </p:txBody>
      </p:sp>
      <p:sp>
        <p:nvSpPr>
          <p:cNvPr id="5" name="Footer Placeholder 4">
            <a:extLst>
              <a:ext uri="{FF2B5EF4-FFF2-40B4-BE49-F238E27FC236}">
                <a16:creationId xmlns:a16="http://schemas.microsoft.com/office/drawing/2014/main" id="{4A98DD14-787E-7030-04BA-070E4C0D9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5B27AB-093B-E211-BE1E-B9FC6A1CB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7B429-F7C9-441F-AB46-9107F47D8B7F}" type="slidenum">
              <a:rPr lang="en-GB" smtClean="0"/>
              <a:t>‹#›</a:t>
            </a:fld>
            <a:endParaRPr lang="en-GB"/>
          </a:p>
        </p:txBody>
      </p:sp>
    </p:spTree>
    <p:extLst>
      <p:ext uri="{BB962C8B-B14F-4D97-AF65-F5344CB8AC3E}">
        <p14:creationId xmlns:p14="http://schemas.microsoft.com/office/powerpoint/2010/main" val="407973528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BB241-72F4-4726-ACF5-88222661C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E7A7B0-A9BE-41A6-8FD0-2ED4861EF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564437-8F30-4C54-903B-F8A6B07FF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E50AD-5A7A-47CE-9813-2A5CC7D91CDD}" type="datetimeFigureOut">
              <a:rPr lang="en-GB" smtClean="0"/>
              <a:t>16/09/2022</a:t>
            </a:fld>
            <a:endParaRPr lang="en-GB"/>
          </a:p>
        </p:txBody>
      </p:sp>
      <p:sp>
        <p:nvSpPr>
          <p:cNvPr id="5" name="Footer Placeholder 4">
            <a:extLst>
              <a:ext uri="{FF2B5EF4-FFF2-40B4-BE49-F238E27FC236}">
                <a16:creationId xmlns:a16="http://schemas.microsoft.com/office/drawing/2014/main" id="{7F4EB80D-4AD4-4FC3-B5F3-39805744D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955DBA-FCE7-4B9B-AA1F-DC7A3845D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AA8F9-EA96-49CF-A6DE-18E7974388C6}" type="slidenum">
              <a:rPr lang="en-GB" smtClean="0"/>
              <a:t>‹#›</a:t>
            </a:fld>
            <a:endParaRPr lang="en-GB"/>
          </a:p>
        </p:txBody>
      </p:sp>
    </p:spTree>
    <p:extLst>
      <p:ext uri="{BB962C8B-B14F-4D97-AF65-F5344CB8AC3E}">
        <p14:creationId xmlns:p14="http://schemas.microsoft.com/office/powerpoint/2010/main" val="203762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4E776D-E558-43A8-9B36-0D3C04476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00A2D4-C0B9-4474-A5B0-951044D7C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8E4F96-F3A2-4914-8B7E-65CDC48DB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3481A-01D5-48B9-97E5-8DC257309B9E}" type="datetimeFigureOut">
              <a:rPr lang="en-GB" smtClean="0"/>
              <a:t>16/09/2022</a:t>
            </a:fld>
            <a:endParaRPr lang="en-GB"/>
          </a:p>
        </p:txBody>
      </p:sp>
      <p:sp>
        <p:nvSpPr>
          <p:cNvPr id="5" name="Footer Placeholder 4">
            <a:extLst>
              <a:ext uri="{FF2B5EF4-FFF2-40B4-BE49-F238E27FC236}">
                <a16:creationId xmlns:a16="http://schemas.microsoft.com/office/drawing/2014/main" id="{CCC4786D-0C7C-4B71-95E9-5072FEDED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DB475D-B455-42CE-ABA0-CCB2146231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C5C7A-87A9-4875-8074-823F547FBB24}" type="slidenum">
              <a:rPr lang="en-GB" smtClean="0"/>
              <a:t>‹#›</a:t>
            </a:fld>
            <a:endParaRPr lang="en-GB"/>
          </a:p>
        </p:txBody>
      </p:sp>
    </p:spTree>
    <p:extLst>
      <p:ext uri="{BB962C8B-B14F-4D97-AF65-F5344CB8AC3E}">
        <p14:creationId xmlns:p14="http://schemas.microsoft.com/office/powerpoint/2010/main" val="3040234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amazingapprenticeship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866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05CD331B-D50E-B2BC-07B2-7189E3E6EAE7}"/>
              </a:ext>
            </a:extLst>
          </p:cNvPr>
          <p:cNvPicPr>
            <a:picLocks noChangeAspect="1"/>
          </p:cNvPicPr>
          <p:nvPr/>
        </p:nvPicPr>
        <p:blipFill rotWithShape="1">
          <a:blip r:embed="rId3">
            <a:extLst>
              <a:ext uri="{28A0092B-C50C-407E-A947-70E740481C1C}">
                <a14:useLocalDpi xmlns:a14="http://schemas.microsoft.com/office/drawing/2010/main" val="0"/>
              </a:ext>
            </a:extLst>
          </a:blip>
          <a:srcRect r="69663"/>
          <a:stretch/>
        </p:blipFill>
        <p:spPr>
          <a:xfrm>
            <a:off x="0" y="0"/>
            <a:ext cx="3698697" cy="6858000"/>
          </a:xfrm>
          <a:prstGeom prst="rect">
            <a:avLst/>
          </a:prstGeom>
        </p:spPr>
      </p:pic>
      <p:pic>
        <p:nvPicPr>
          <p:cNvPr id="2" name="Picture 1" descr="Graphical user interface&#10;&#10;Description automatically generated with medium confidence">
            <a:extLst>
              <a:ext uri="{FF2B5EF4-FFF2-40B4-BE49-F238E27FC236}">
                <a16:creationId xmlns:a16="http://schemas.microsoft.com/office/drawing/2014/main" id="{EF300F7C-E489-C062-911A-B27112362D40}"/>
              </a:ext>
            </a:extLst>
          </p:cNvPr>
          <p:cNvPicPr>
            <a:picLocks noChangeAspect="1"/>
          </p:cNvPicPr>
          <p:nvPr/>
        </p:nvPicPr>
        <p:blipFill rotWithShape="1">
          <a:blip r:embed="rId3">
            <a:extLst>
              <a:ext uri="{28A0092B-C50C-407E-A947-70E740481C1C}">
                <a14:useLocalDpi xmlns:a14="http://schemas.microsoft.com/office/drawing/2010/main" val="0"/>
              </a:ext>
            </a:extLst>
          </a:blip>
          <a:srcRect l="32626"/>
          <a:stretch/>
        </p:blipFill>
        <p:spPr>
          <a:xfrm>
            <a:off x="3977811" y="0"/>
            <a:ext cx="8214189" cy="6858000"/>
          </a:xfrm>
          <a:prstGeom prst="rect">
            <a:avLst/>
          </a:prstGeom>
        </p:spPr>
      </p:pic>
      <p:sp>
        <p:nvSpPr>
          <p:cNvPr id="3" name="Rectangle 2">
            <a:extLst>
              <a:ext uri="{FF2B5EF4-FFF2-40B4-BE49-F238E27FC236}">
                <a16:creationId xmlns:a16="http://schemas.microsoft.com/office/drawing/2014/main" id="{2FB070C5-D965-00DE-E7B9-786A5035E22C}"/>
              </a:ext>
            </a:extLst>
          </p:cNvPr>
          <p:cNvSpPr>
            <a:spLocks noGrp="1" noRot="1" noMove="1" noResize="1" noEditPoints="1" noAdjustHandles="1" noChangeArrowheads="1" noChangeShapeType="1"/>
          </p:cNvSpPr>
          <p:nvPr/>
        </p:nvSpPr>
        <p:spPr>
          <a:xfrm>
            <a:off x="3164441" y="2373330"/>
            <a:ext cx="359595" cy="493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AB5E696-BEB9-8E03-0224-4DAD67076CF4}"/>
              </a:ext>
            </a:extLst>
          </p:cNvPr>
          <p:cNvPicPr>
            <a:picLocks noGrp="1" noRot="1" noChangeAspect="1" noMove="1" noResize="1" noEditPoints="1" noAdjustHandles="1" noChangeArrowheads="1" noChangeShapeType="1" noCrop="1"/>
          </p:cNvPicPr>
          <p:nvPr/>
        </p:nvPicPr>
        <p:blipFill>
          <a:blip r:embed="rId4"/>
          <a:stretch>
            <a:fillRect/>
          </a:stretch>
        </p:blipFill>
        <p:spPr>
          <a:xfrm>
            <a:off x="3164441" y="2453222"/>
            <a:ext cx="257175" cy="333375"/>
          </a:xfrm>
          <a:prstGeom prst="rect">
            <a:avLst/>
          </a:prstGeom>
        </p:spPr>
      </p:pic>
    </p:spTree>
    <p:extLst>
      <p:ext uri="{BB962C8B-B14F-4D97-AF65-F5344CB8AC3E}">
        <p14:creationId xmlns:p14="http://schemas.microsoft.com/office/powerpoint/2010/main" val="267557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5F39B30C-1CDD-5D3E-3CC9-0F5D601A7B35}"/>
              </a:ext>
            </a:extLst>
          </p:cNvPr>
          <p:cNvPicPr>
            <a:picLocks noChangeAspect="1"/>
          </p:cNvPicPr>
          <p:nvPr/>
        </p:nvPicPr>
        <p:blipFill rotWithShape="1">
          <a:blip r:embed="rId3">
            <a:extLst>
              <a:ext uri="{28A0092B-C50C-407E-A947-70E740481C1C}">
                <a14:useLocalDpi xmlns:a14="http://schemas.microsoft.com/office/drawing/2010/main" val="0"/>
              </a:ext>
            </a:extLst>
          </a:blip>
          <a:srcRect r="70000"/>
          <a:stretch/>
        </p:blipFill>
        <p:spPr>
          <a:xfrm>
            <a:off x="0" y="0"/>
            <a:ext cx="3657600" cy="6858000"/>
          </a:xfrm>
          <a:prstGeom prst="rect">
            <a:avLst/>
          </a:prstGeom>
        </p:spPr>
      </p:pic>
      <p:pic>
        <p:nvPicPr>
          <p:cNvPr id="2" name="Picture 1" descr="Diagram&#10;&#10;Description automatically generated">
            <a:extLst>
              <a:ext uri="{FF2B5EF4-FFF2-40B4-BE49-F238E27FC236}">
                <a16:creationId xmlns:a16="http://schemas.microsoft.com/office/drawing/2014/main" id="{3B5035AE-29F5-1047-0BD3-CC55653BB031}"/>
              </a:ext>
            </a:extLst>
          </p:cNvPr>
          <p:cNvPicPr>
            <a:picLocks noChangeAspect="1"/>
          </p:cNvPicPr>
          <p:nvPr/>
        </p:nvPicPr>
        <p:blipFill rotWithShape="1">
          <a:blip r:embed="rId3">
            <a:extLst>
              <a:ext uri="{28A0092B-C50C-407E-A947-70E740481C1C}">
                <a14:useLocalDpi xmlns:a14="http://schemas.microsoft.com/office/drawing/2010/main" val="0"/>
              </a:ext>
            </a:extLst>
          </a:blip>
          <a:srcRect l="30604"/>
          <a:stretch/>
        </p:blipFill>
        <p:spPr>
          <a:xfrm>
            <a:off x="3731231" y="0"/>
            <a:ext cx="8460769" cy="6858000"/>
          </a:xfrm>
          <a:prstGeom prst="rect">
            <a:avLst/>
          </a:prstGeom>
        </p:spPr>
      </p:pic>
    </p:spTree>
    <p:extLst>
      <p:ext uri="{BB962C8B-B14F-4D97-AF65-F5344CB8AC3E}">
        <p14:creationId xmlns:p14="http://schemas.microsoft.com/office/powerpoint/2010/main" val="43431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3"/>
            <a:extLst>
              <a:ext uri="{FF2B5EF4-FFF2-40B4-BE49-F238E27FC236}">
                <a16:creationId xmlns:a16="http://schemas.microsoft.com/office/drawing/2014/main" id="{3C2317B1-6189-44B1-9A32-8D2FD0967458}"/>
              </a:ext>
            </a:extLst>
          </p:cNvPr>
          <p:cNvSpPr txBox="1"/>
          <p:nvPr/>
        </p:nvSpPr>
        <p:spPr>
          <a:xfrm>
            <a:off x="7906869" y="2070993"/>
            <a:ext cx="1443318" cy="261610"/>
          </a:xfrm>
          <a:prstGeom prst="rect">
            <a:avLst/>
          </a:prstGeom>
          <a:noFill/>
        </p:spPr>
        <p:txBody>
          <a:bodyPr wrap="square" rtlCol="0">
            <a:spAutoFit/>
          </a:bodyPr>
          <a:lstStyle/>
          <a:p>
            <a:r>
              <a:rPr lang="en-GB" sz="1100">
                <a:solidFill>
                  <a:schemeClr val="bg1"/>
                </a:solidFill>
              </a:rPr>
              <a:t>amazing</a:t>
            </a:r>
          </a:p>
        </p:txBody>
      </p:sp>
      <p:pic>
        <p:nvPicPr>
          <p:cNvPr id="9" name="Picture 8" descr="Text&#10;&#10;Description automatically generated">
            <a:extLst>
              <a:ext uri="{FF2B5EF4-FFF2-40B4-BE49-F238E27FC236}">
                <a16:creationId xmlns:a16="http://schemas.microsoft.com/office/drawing/2014/main" id="{C01DDBA5-F08C-5848-DF93-2009D45B7D14}"/>
              </a:ext>
            </a:extLst>
          </p:cNvPr>
          <p:cNvPicPr>
            <a:picLocks noChangeAspect="1"/>
          </p:cNvPicPr>
          <p:nvPr/>
        </p:nvPicPr>
        <p:blipFill rotWithShape="1">
          <a:blip r:embed="rId4">
            <a:extLst>
              <a:ext uri="{28A0092B-C50C-407E-A947-70E740481C1C}">
                <a14:useLocalDpi xmlns:a14="http://schemas.microsoft.com/office/drawing/2010/main" val="0"/>
              </a:ext>
            </a:extLst>
          </a:blip>
          <a:srcRect r="70493"/>
          <a:stretch/>
        </p:blipFill>
        <p:spPr>
          <a:xfrm>
            <a:off x="0" y="0"/>
            <a:ext cx="3607358" cy="6858000"/>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A8A8CDA1-0286-04C9-43B7-B481A3FD7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6047" y="406959"/>
            <a:ext cx="10745035" cy="6044082"/>
          </a:xfrm>
          <a:prstGeom prst="rect">
            <a:avLst/>
          </a:prstGeom>
        </p:spPr>
      </p:pic>
    </p:spTree>
    <p:extLst>
      <p:ext uri="{BB962C8B-B14F-4D97-AF65-F5344CB8AC3E}">
        <p14:creationId xmlns:p14="http://schemas.microsoft.com/office/powerpoint/2010/main" val="358491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 website&#10;&#10;Description automatically generated">
            <a:extLst>
              <a:ext uri="{FF2B5EF4-FFF2-40B4-BE49-F238E27FC236}">
                <a16:creationId xmlns:a16="http://schemas.microsoft.com/office/drawing/2014/main" id="{23C50E45-68F9-AEED-8A7B-573A8502A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623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grass&#10;&#10;Description automatically generated">
            <a:extLst>
              <a:ext uri="{FF2B5EF4-FFF2-40B4-BE49-F238E27FC236}">
                <a16:creationId xmlns:a16="http://schemas.microsoft.com/office/drawing/2014/main" id="{A0860A93-3C73-961C-E091-074262E59C24}"/>
              </a:ext>
            </a:extLst>
          </p:cNvPr>
          <p:cNvPicPr>
            <a:picLocks noChangeAspect="1"/>
          </p:cNvPicPr>
          <p:nvPr/>
        </p:nvPicPr>
        <p:blipFill rotWithShape="1">
          <a:blip r:embed="rId3">
            <a:extLst>
              <a:ext uri="{28A0092B-C50C-407E-A947-70E740481C1C}">
                <a14:useLocalDpi xmlns:a14="http://schemas.microsoft.com/office/drawing/2010/main" val="0"/>
              </a:ext>
            </a:extLst>
          </a:blip>
          <a:srcRect l="30838" r="1972"/>
          <a:stretch/>
        </p:blipFill>
        <p:spPr>
          <a:xfrm>
            <a:off x="3786433" y="0"/>
            <a:ext cx="8191892" cy="6858000"/>
          </a:xfrm>
          <a:prstGeom prst="rect">
            <a:avLst/>
          </a:prstGeom>
        </p:spPr>
      </p:pic>
      <p:pic>
        <p:nvPicPr>
          <p:cNvPr id="3" name="Picture 2" descr="A picture containing text, grass&#10;&#10;Description automatically generated">
            <a:extLst>
              <a:ext uri="{FF2B5EF4-FFF2-40B4-BE49-F238E27FC236}">
                <a16:creationId xmlns:a16="http://schemas.microsoft.com/office/drawing/2014/main" id="{FB466423-ED1F-E106-A2FC-6020ADE55881}"/>
              </a:ext>
            </a:extLst>
          </p:cNvPr>
          <p:cNvPicPr>
            <a:picLocks noChangeAspect="1"/>
          </p:cNvPicPr>
          <p:nvPr/>
        </p:nvPicPr>
        <p:blipFill rotWithShape="1">
          <a:blip r:embed="rId3">
            <a:extLst>
              <a:ext uri="{28A0092B-C50C-407E-A947-70E740481C1C}">
                <a14:useLocalDpi xmlns:a14="http://schemas.microsoft.com/office/drawing/2010/main" val="0"/>
              </a:ext>
            </a:extLst>
          </a:blip>
          <a:srcRect r="69382"/>
          <a:stretch/>
        </p:blipFill>
        <p:spPr>
          <a:xfrm>
            <a:off x="0" y="0"/>
            <a:ext cx="3733014" cy="6858000"/>
          </a:xfrm>
          <a:prstGeom prst="rect">
            <a:avLst/>
          </a:prstGeom>
        </p:spPr>
      </p:pic>
      <p:sp>
        <p:nvSpPr>
          <p:cNvPr id="8" name="TextBox 7">
            <a:extLst>
              <a:ext uri="{FF2B5EF4-FFF2-40B4-BE49-F238E27FC236}">
                <a16:creationId xmlns:a16="http://schemas.microsoft.com/office/drawing/2014/main" id="{A4FCD00E-B862-BEAA-4DC3-EC02D1A7F86B}"/>
              </a:ext>
            </a:extLst>
          </p:cNvPr>
          <p:cNvSpPr txBox="1"/>
          <p:nvPr/>
        </p:nvSpPr>
        <p:spPr>
          <a:xfrm>
            <a:off x="4297678" y="1586491"/>
            <a:ext cx="1471353" cy="353943"/>
          </a:xfrm>
          <a:prstGeom prst="rect">
            <a:avLst/>
          </a:prstGeom>
          <a:noFill/>
        </p:spPr>
        <p:txBody>
          <a:bodyPr wrap="square" rtlCol="0">
            <a:spAutoFit/>
          </a:bodyPr>
          <a:lstStyle/>
          <a:p>
            <a:pPr algn="ctr"/>
            <a:r>
              <a:rPr lang="en-GB" sz="1700">
                <a:latin typeface="Arial" panose="020B0604020202020204" pitchFamily="34" charset="0"/>
                <a:cs typeface="Arial" panose="020B0604020202020204" pitchFamily="34" charset="0"/>
              </a:rPr>
              <a:t>Employed</a:t>
            </a:r>
          </a:p>
        </p:txBody>
      </p:sp>
      <p:sp>
        <p:nvSpPr>
          <p:cNvPr id="9" name="TextBox 8">
            <a:extLst>
              <a:ext uri="{FF2B5EF4-FFF2-40B4-BE49-F238E27FC236}">
                <a16:creationId xmlns:a16="http://schemas.microsoft.com/office/drawing/2014/main" id="{B637E83C-2C06-205C-8ED9-27E05234524E}"/>
              </a:ext>
            </a:extLst>
          </p:cNvPr>
          <p:cNvSpPr txBox="1"/>
          <p:nvPr/>
        </p:nvSpPr>
        <p:spPr>
          <a:xfrm>
            <a:off x="4181301" y="3808027"/>
            <a:ext cx="1704109" cy="369332"/>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Paid a </a:t>
            </a:r>
            <a:r>
              <a:rPr lang="en-GB" sz="1700">
                <a:latin typeface="Arial" panose="020B0604020202020204" pitchFamily="34" charset="0"/>
                <a:cs typeface="Arial" panose="020B0604020202020204" pitchFamily="34" charset="0"/>
              </a:rPr>
              <a:t>salary</a:t>
            </a:r>
          </a:p>
        </p:txBody>
      </p:sp>
      <p:sp>
        <p:nvSpPr>
          <p:cNvPr id="10" name="TextBox 9">
            <a:extLst>
              <a:ext uri="{FF2B5EF4-FFF2-40B4-BE49-F238E27FC236}">
                <a16:creationId xmlns:a16="http://schemas.microsoft.com/office/drawing/2014/main" id="{995DA6E4-0C84-8AC4-D7AC-525170F867BB}"/>
              </a:ext>
            </a:extLst>
          </p:cNvPr>
          <p:cNvSpPr txBox="1"/>
          <p:nvPr/>
        </p:nvSpPr>
        <p:spPr>
          <a:xfrm>
            <a:off x="4297680" y="5999818"/>
            <a:ext cx="1471353" cy="353943"/>
          </a:xfrm>
          <a:prstGeom prst="rect">
            <a:avLst/>
          </a:prstGeom>
          <a:noFill/>
        </p:spPr>
        <p:txBody>
          <a:bodyPr wrap="square" rtlCol="0">
            <a:spAutoFit/>
          </a:bodyPr>
          <a:lstStyle/>
          <a:p>
            <a:pPr algn="ctr"/>
            <a:r>
              <a:rPr lang="en-GB" sz="1700">
                <a:latin typeface="Arial" panose="020B0604020202020204" pitchFamily="34" charset="0"/>
                <a:cs typeface="Arial" panose="020B0604020202020204" pitchFamily="34" charset="0"/>
              </a:rPr>
              <a:t>Contract</a:t>
            </a:r>
          </a:p>
        </p:txBody>
      </p:sp>
      <p:sp>
        <p:nvSpPr>
          <p:cNvPr id="11" name="TextBox 10">
            <a:extLst>
              <a:ext uri="{FF2B5EF4-FFF2-40B4-BE49-F238E27FC236}">
                <a16:creationId xmlns:a16="http://schemas.microsoft.com/office/drawing/2014/main" id="{1FA4913B-37E1-AEE7-C9F5-F1099E151630}"/>
              </a:ext>
            </a:extLst>
          </p:cNvPr>
          <p:cNvSpPr txBox="1"/>
          <p:nvPr/>
        </p:nvSpPr>
        <p:spPr>
          <a:xfrm>
            <a:off x="7110152" y="1586491"/>
            <a:ext cx="1471353" cy="353943"/>
          </a:xfrm>
          <a:prstGeom prst="rect">
            <a:avLst/>
          </a:prstGeom>
          <a:noFill/>
        </p:spPr>
        <p:txBody>
          <a:bodyPr wrap="square" rtlCol="0">
            <a:spAutoFit/>
          </a:bodyPr>
          <a:lstStyle/>
          <a:p>
            <a:pPr algn="ctr"/>
            <a:r>
              <a:rPr lang="en-GB" sz="1700">
                <a:latin typeface="Arial" panose="020B0604020202020204" pitchFamily="34" charset="0"/>
                <a:cs typeface="Arial" panose="020B0604020202020204" pitchFamily="34" charset="0"/>
              </a:rPr>
              <a:t>Off the job </a:t>
            </a:r>
          </a:p>
        </p:txBody>
      </p:sp>
      <p:sp>
        <p:nvSpPr>
          <p:cNvPr id="12" name="TextBox 11">
            <a:extLst>
              <a:ext uri="{FF2B5EF4-FFF2-40B4-BE49-F238E27FC236}">
                <a16:creationId xmlns:a16="http://schemas.microsoft.com/office/drawing/2014/main" id="{464648D7-72A7-7E74-E58E-42995ECB0581}"/>
              </a:ext>
            </a:extLst>
          </p:cNvPr>
          <p:cNvSpPr txBox="1"/>
          <p:nvPr/>
        </p:nvSpPr>
        <p:spPr>
          <a:xfrm>
            <a:off x="6741620" y="3808027"/>
            <a:ext cx="2208416" cy="353943"/>
          </a:xfrm>
          <a:prstGeom prst="rect">
            <a:avLst/>
          </a:prstGeom>
          <a:noFill/>
        </p:spPr>
        <p:txBody>
          <a:bodyPr wrap="square" rtlCol="0">
            <a:spAutoFit/>
          </a:bodyPr>
          <a:lstStyle/>
          <a:p>
            <a:pPr algn="ctr"/>
            <a:r>
              <a:rPr lang="en-GB" sz="1700">
                <a:latin typeface="Arial" panose="020B0604020202020204" pitchFamily="34" charset="0"/>
                <a:cs typeface="Arial" panose="020B0604020202020204" pitchFamily="34" charset="0"/>
              </a:rPr>
              <a:t>Typically 1-6 years</a:t>
            </a:r>
          </a:p>
        </p:txBody>
      </p:sp>
      <p:sp>
        <p:nvSpPr>
          <p:cNvPr id="13" name="TextBox 12">
            <a:extLst>
              <a:ext uri="{FF2B5EF4-FFF2-40B4-BE49-F238E27FC236}">
                <a16:creationId xmlns:a16="http://schemas.microsoft.com/office/drawing/2014/main" id="{4BBA6D0A-9D10-3C1D-DCEB-E9DD0B9E56E6}"/>
              </a:ext>
            </a:extLst>
          </p:cNvPr>
          <p:cNvSpPr txBox="1"/>
          <p:nvPr/>
        </p:nvSpPr>
        <p:spPr>
          <a:xfrm>
            <a:off x="7110152" y="5688768"/>
            <a:ext cx="1471353" cy="615553"/>
          </a:xfrm>
          <a:prstGeom prst="rect">
            <a:avLst/>
          </a:prstGeom>
          <a:noFill/>
        </p:spPr>
        <p:txBody>
          <a:bodyPr wrap="square" rtlCol="0">
            <a:spAutoFit/>
          </a:bodyPr>
          <a:lstStyle/>
          <a:p>
            <a:pPr algn="ctr"/>
            <a:r>
              <a:rPr lang="en-GB" sz="1700">
                <a:latin typeface="Arial" panose="020B0604020202020204" pitchFamily="34" charset="0"/>
                <a:cs typeface="Arial" panose="020B0604020202020204" pitchFamily="34" charset="0"/>
              </a:rPr>
              <a:t>600+ standards</a:t>
            </a:r>
          </a:p>
        </p:txBody>
      </p:sp>
      <p:sp>
        <p:nvSpPr>
          <p:cNvPr id="14" name="TextBox 13">
            <a:extLst>
              <a:ext uri="{FF2B5EF4-FFF2-40B4-BE49-F238E27FC236}">
                <a16:creationId xmlns:a16="http://schemas.microsoft.com/office/drawing/2014/main" id="{7E4F2A14-3E58-7332-3123-AD3F173AEEBE}"/>
              </a:ext>
            </a:extLst>
          </p:cNvPr>
          <p:cNvSpPr txBox="1"/>
          <p:nvPr/>
        </p:nvSpPr>
        <p:spPr>
          <a:xfrm>
            <a:off x="9518616" y="1463380"/>
            <a:ext cx="2290850" cy="60016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Intermediate – </a:t>
            </a:r>
            <a:r>
              <a:rPr lang="en-GB" sz="1700">
                <a:latin typeface="Arial" panose="020B0604020202020204" pitchFamily="34" charset="0"/>
                <a:cs typeface="Arial" panose="020B0604020202020204" pitchFamily="34" charset="0"/>
              </a:rPr>
              <a:t>degree</a:t>
            </a:r>
            <a:r>
              <a:rPr lang="en-GB" sz="1600">
                <a:latin typeface="Arial" panose="020B0604020202020204" pitchFamily="34" charset="0"/>
                <a:cs typeface="Arial" panose="020B0604020202020204" pitchFamily="34" charset="0"/>
              </a:rPr>
              <a:t> level</a:t>
            </a:r>
          </a:p>
        </p:txBody>
      </p:sp>
      <p:sp>
        <p:nvSpPr>
          <p:cNvPr id="15" name="TextBox 14">
            <a:extLst>
              <a:ext uri="{FF2B5EF4-FFF2-40B4-BE49-F238E27FC236}">
                <a16:creationId xmlns:a16="http://schemas.microsoft.com/office/drawing/2014/main" id="{2BAA3A0C-BEE6-4BBC-A99A-A6B6DB1F1B14}"/>
              </a:ext>
            </a:extLst>
          </p:cNvPr>
          <p:cNvSpPr txBox="1"/>
          <p:nvPr/>
        </p:nvSpPr>
        <p:spPr>
          <a:xfrm>
            <a:off x="9537470" y="3815721"/>
            <a:ext cx="2208416" cy="353943"/>
          </a:xfrm>
          <a:prstGeom prst="rect">
            <a:avLst/>
          </a:prstGeom>
          <a:noFill/>
        </p:spPr>
        <p:txBody>
          <a:bodyPr wrap="square" rtlCol="0">
            <a:spAutoFit/>
          </a:bodyPr>
          <a:lstStyle/>
          <a:p>
            <a:pPr algn="ctr"/>
            <a:r>
              <a:rPr lang="en-GB" sz="1700">
                <a:latin typeface="Arial" panose="020B0604020202020204" pitchFamily="34" charset="0"/>
                <a:cs typeface="Arial" panose="020B0604020202020204" pitchFamily="34" charset="0"/>
              </a:rPr>
              <a:t>Real responsibilities</a:t>
            </a:r>
          </a:p>
        </p:txBody>
      </p:sp>
      <p:sp>
        <p:nvSpPr>
          <p:cNvPr id="16" name="TextBox 15">
            <a:extLst>
              <a:ext uri="{FF2B5EF4-FFF2-40B4-BE49-F238E27FC236}">
                <a16:creationId xmlns:a16="http://schemas.microsoft.com/office/drawing/2014/main" id="{6861849F-C859-33CF-4CB5-9755AEA4F616}"/>
              </a:ext>
            </a:extLst>
          </p:cNvPr>
          <p:cNvSpPr txBox="1"/>
          <p:nvPr/>
        </p:nvSpPr>
        <p:spPr>
          <a:xfrm>
            <a:off x="9510797" y="5999818"/>
            <a:ext cx="2290850" cy="353943"/>
          </a:xfrm>
          <a:prstGeom prst="rect">
            <a:avLst/>
          </a:prstGeom>
          <a:noFill/>
        </p:spPr>
        <p:txBody>
          <a:bodyPr wrap="square" rtlCol="0">
            <a:spAutoFit/>
          </a:bodyPr>
          <a:lstStyle/>
          <a:p>
            <a:pPr algn="ctr"/>
            <a:r>
              <a:rPr lang="en-GB" sz="1700">
                <a:latin typeface="Arial" panose="020B0604020202020204" pitchFamily="34" charset="0"/>
                <a:cs typeface="Arial" panose="020B0604020202020204" pitchFamily="34" charset="0"/>
              </a:rPr>
              <a:t>Not the easy option</a:t>
            </a:r>
          </a:p>
        </p:txBody>
      </p:sp>
    </p:spTree>
    <p:extLst>
      <p:ext uri="{BB962C8B-B14F-4D97-AF65-F5344CB8AC3E}">
        <p14:creationId xmlns:p14="http://schemas.microsoft.com/office/powerpoint/2010/main" val="6459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FF5BA25-AFA9-178E-B42D-A9791D319B2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109251"/>
            <a:ext cx="12192000" cy="6858000"/>
          </a:xfrm>
          <a:prstGeom prst="rect">
            <a:avLst/>
          </a:prstGeom>
        </p:spPr>
      </p:pic>
      <p:pic>
        <p:nvPicPr>
          <p:cNvPr id="3" name="Picture 2" descr="Diagram&#10;&#10;Description automatically generated with medium confidence">
            <a:extLst>
              <a:ext uri="{FF2B5EF4-FFF2-40B4-BE49-F238E27FC236}">
                <a16:creationId xmlns:a16="http://schemas.microsoft.com/office/drawing/2014/main" id="{56BA0093-A4DA-8DAB-3CA6-D2D47CD60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898" y="758858"/>
            <a:ext cx="9761980" cy="5491114"/>
          </a:xfrm>
          <a:prstGeom prst="rect">
            <a:avLst/>
          </a:prstGeom>
        </p:spPr>
      </p:pic>
      <p:sp>
        <p:nvSpPr>
          <p:cNvPr id="5" name="TextBox 4">
            <a:extLst>
              <a:ext uri="{FF2B5EF4-FFF2-40B4-BE49-F238E27FC236}">
                <a16:creationId xmlns:a16="http://schemas.microsoft.com/office/drawing/2014/main" id="{96F5CB78-33F1-D5AD-AC30-3933DDCC252A}"/>
              </a:ext>
            </a:extLst>
          </p:cNvPr>
          <p:cNvSpPr txBox="1"/>
          <p:nvPr/>
        </p:nvSpPr>
        <p:spPr>
          <a:xfrm>
            <a:off x="1945659" y="2270897"/>
            <a:ext cx="6391372" cy="369332"/>
          </a:xfrm>
          <a:prstGeom prst="rect">
            <a:avLst/>
          </a:prstGeom>
          <a:noFill/>
        </p:spPr>
        <p:txBody>
          <a:bodyPr wrap="square">
            <a:spAutoFit/>
          </a:bodyPr>
          <a:lstStyle/>
          <a:p>
            <a:pPr algn="ctr"/>
            <a:r>
              <a:rPr lang="en-GB" sz="1800" b="0"/>
              <a:t>Intermediate </a:t>
            </a:r>
          </a:p>
        </p:txBody>
      </p:sp>
      <p:sp>
        <p:nvSpPr>
          <p:cNvPr id="9" name="TextBox 8">
            <a:extLst>
              <a:ext uri="{FF2B5EF4-FFF2-40B4-BE49-F238E27FC236}">
                <a16:creationId xmlns:a16="http://schemas.microsoft.com/office/drawing/2014/main" id="{F6E938FC-2A17-23B9-340B-8CBF8D32B2DC}"/>
              </a:ext>
            </a:extLst>
          </p:cNvPr>
          <p:cNvSpPr txBox="1"/>
          <p:nvPr/>
        </p:nvSpPr>
        <p:spPr>
          <a:xfrm>
            <a:off x="1960775" y="3319749"/>
            <a:ext cx="6391372" cy="369332"/>
          </a:xfrm>
          <a:prstGeom prst="rect">
            <a:avLst/>
          </a:prstGeom>
          <a:noFill/>
        </p:spPr>
        <p:txBody>
          <a:bodyPr wrap="square">
            <a:spAutoFit/>
          </a:bodyPr>
          <a:lstStyle/>
          <a:p>
            <a:pPr algn="ctr"/>
            <a:r>
              <a:rPr lang="en-GB" sz="1800" b="0"/>
              <a:t>Advanced </a:t>
            </a:r>
          </a:p>
        </p:txBody>
      </p:sp>
      <p:sp>
        <p:nvSpPr>
          <p:cNvPr id="11" name="TextBox 10">
            <a:extLst>
              <a:ext uri="{FF2B5EF4-FFF2-40B4-BE49-F238E27FC236}">
                <a16:creationId xmlns:a16="http://schemas.microsoft.com/office/drawing/2014/main" id="{8EA2320C-DCD4-E423-57C4-0AE8F84D8DAB}"/>
              </a:ext>
            </a:extLst>
          </p:cNvPr>
          <p:cNvSpPr txBox="1"/>
          <p:nvPr/>
        </p:nvSpPr>
        <p:spPr>
          <a:xfrm>
            <a:off x="1960775" y="4354342"/>
            <a:ext cx="6391372" cy="369332"/>
          </a:xfrm>
          <a:prstGeom prst="rect">
            <a:avLst/>
          </a:prstGeom>
          <a:noFill/>
        </p:spPr>
        <p:txBody>
          <a:bodyPr wrap="square">
            <a:spAutoFit/>
          </a:bodyPr>
          <a:lstStyle/>
          <a:p>
            <a:pPr algn="ctr"/>
            <a:r>
              <a:rPr lang="en-GB" sz="1800" b="0"/>
              <a:t>Higher </a:t>
            </a:r>
          </a:p>
        </p:txBody>
      </p:sp>
      <p:sp>
        <p:nvSpPr>
          <p:cNvPr id="13" name="TextBox 12">
            <a:extLst>
              <a:ext uri="{FF2B5EF4-FFF2-40B4-BE49-F238E27FC236}">
                <a16:creationId xmlns:a16="http://schemas.microsoft.com/office/drawing/2014/main" id="{FFFD3E8C-F016-8E7D-7E37-87B1DDBF9EC9}"/>
              </a:ext>
            </a:extLst>
          </p:cNvPr>
          <p:cNvSpPr txBox="1"/>
          <p:nvPr/>
        </p:nvSpPr>
        <p:spPr>
          <a:xfrm>
            <a:off x="1960775" y="5388935"/>
            <a:ext cx="6391372" cy="369332"/>
          </a:xfrm>
          <a:prstGeom prst="rect">
            <a:avLst/>
          </a:prstGeom>
          <a:noFill/>
        </p:spPr>
        <p:txBody>
          <a:bodyPr wrap="square">
            <a:spAutoFit/>
          </a:bodyPr>
          <a:lstStyle/>
          <a:p>
            <a:pPr algn="ctr"/>
            <a:r>
              <a:rPr lang="en-GB" sz="1800" b="0"/>
              <a:t>Degree</a:t>
            </a:r>
          </a:p>
        </p:txBody>
      </p:sp>
      <p:sp>
        <p:nvSpPr>
          <p:cNvPr id="16" name="TextBox 15">
            <a:extLst>
              <a:ext uri="{FF2B5EF4-FFF2-40B4-BE49-F238E27FC236}">
                <a16:creationId xmlns:a16="http://schemas.microsoft.com/office/drawing/2014/main" id="{72544259-2CA3-C084-EACD-640772A74F32}"/>
              </a:ext>
            </a:extLst>
          </p:cNvPr>
          <p:cNvSpPr txBox="1"/>
          <p:nvPr/>
        </p:nvSpPr>
        <p:spPr>
          <a:xfrm>
            <a:off x="4317477" y="2306756"/>
            <a:ext cx="6358378" cy="369332"/>
          </a:xfrm>
          <a:prstGeom prst="rect">
            <a:avLst/>
          </a:prstGeom>
          <a:noFill/>
        </p:spPr>
        <p:txBody>
          <a:bodyPr wrap="square">
            <a:spAutoFit/>
          </a:bodyPr>
          <a:lstStyle/>
          <a:p>
            <a:pPr algn="ctr"/>
            <a:r>
              <a:rPr lang="en-GB" sz="1800"/>
              <a:t>2</a:t>
            </a:r>
          </a:p>
        </p:txBody>
      </p:sp>
      <p:sp>
        <p:nvSpPr>
          <p:cNvPr id="18" name="TextBox 17">
            <a:extLst>
              <a:ext uri="{FF2B5EF4-FFF2-40B4-BE49-F238E27FC236}">
                <a16:creationId xmlns:a16="http://schemas.microsoft.com/office/drawing/2014/main" id="{CF41BD8E-507E-F2E6-6540-5D583406E4E4}"/>
              </a:ext>
            </a:extLst>
          </p:cNvPr>
          <p:cNvSpPr txBox="1"/>
          <p:nvPr/>
        </p:nvSpPr>
        <p:spPr>
          <a:xfrm>
            <a:off x="4317477" y="3312619"/>
            <a:ext cx="6391372" cy="369332"/>
          </a:xfrm>
          <a:prstGeom prst="rect">
            <a:avLst/>
          </a:prstGeom>
          <a:noFill/>
        </p:spPr>
        <p:txBody>
          <a:bodyPr wrap="square">
            <a:spAutoFit/>
          </a:bodyPr>
          <a:lstStyle/>
          <a:p>
            <a:pPr algn="ctr"/>
            <a:r>
              <a:rPr lang="en-GB" sz="1800"/>
              <a:t>3</a:t>
            </a:r>
          </a:p>
        </p:txBody>
      </p:sp>
      <p:sp>
        <p:nvSpPr>
          <p:cNvPr id="22" name="TextBox 21">
            <a:extLst>
              <a:ext uri="{FF2B5EF4-FFF2-40B4-BE49-F238E27FC236}">
                <a16:creationId xmlns:a16="http://schemas.microsoft.com/office/drawing/2014/main" id="{30DCEB57-1BDC-6AF9-2CF4-3EA9775A40BC}"/>
              </a:ext>
            </a:extLst>
          </p:cNvPr>
          <p:cNvSpPr txBox="1"/>
          <p:nvPr/>
        </p:nvSpPr>
        <p:spPr>
          <a:xfrm>
            <a:off x="4317477" y="4370068"/>
            <a:ext cx="6391372" cy="369332"/>
          </a:xfrm>
          <a:prstGeom prst="rect">
            <a:avLst/>
          </a:prstGeom>
          <a:noFill/>
        </p:spPr>
        <p:txBody>
          <a:bodyPr wrap="square">
            <a:spAutoFit/>
          </a:bodyPr>
          <a:lstStyle/>
          <a:p>
            <a:pPr algn="ctr"/>
            <a:r>
              <a:rPr lang="en-GB" sz="1800"/>
              <a:t>4,5,6 &amp; 7</a:t>
            </a:r>
          </a:p>
        </p:txBody>
      </p:sp>
      <p:sp>
        <p:nvSpPr>
          <p:cNvPr id="24" name="TextBox 23">
            <a:extLst>
              <a:ext uri="{FF2B5EF4-FFF2-40B4-BE49-F238E27FC236}">
                <a16:creationId xmlns:a16="http://schemas.microsoft.com/office/drawing/2014/main" id="{54EE6AFB-8175-F23B-3739-6EA65401ECF0}"/>
              </a:ext>
            </a:extLst>
          </p:cNvPr>
          <p:cNvSpPr txBox="1"/>
          <p:nvPr/>
        </p:nvSpPr>
        <p:spPr>
          <a:xfrm>
            <a:off x="4300980" y="5422771"/>
            <a:ext cx="6391372" cy="369332"/>
          </a:xfrm>
          <a:prstGeom prst="rect">
            <a:avLst/>
          </a:prstGeom>
          <a:noFill/>
        </p:spPr>
        <p:txBody>
          <a:bodyPr wrap="square">
            <a:spAutoFit/>
          </a:bodyPr>
          <a:lstStyle/>
          <a:p>
            <a:pPr algn="ctr"/>
            <a:r>
              <a:rPr lang="en-GB" sz="1800"/>
              <a:t>6 &amp; 7 </a:t>
            </a:r>
          </a:p>
        </p:txBody>
      </p:sp>
      <p:sp>
        <p:nvSpPr>
          <p:cNvPr id="26" name="TextBox 25">
            <a:extLst>
              <a:ext uri="{FF2B5EF4-FFF2-40B4-BE49-F238E27FC236}">
                <a16:creationId xmlns:a16="http://schemas.microsoft.com/office/drawing/2014/main" id="{6CB0F414-88AC-2FA5-0649-4FA3E9F5EF69}"/>
              </a:ext>
            </a:extLst>
          </p:cNvPr>
          <p:cNvSpPr txBox="1"/>
          <p:nvPr/>
        </p:nvSpPr>
        <p:spPr>
          <a:xfrm>
            <a:off x="9032155" y="2194631"/>
            <a:ext cx="2393524" cy="646331"/>
          </a:xfrm>
          <a:prstGeom prst="rect">
            <a:avLst/>
          </a:prstGeom>
          <a:noFill/>
        </p:spPr>
        <p:txBody>
          <a:bodyPr wrap="square">
            <a:spAutoFit/>
          </a:bodyPr>
          <a:lstStyle/>
          <a:p>
            <a:pPr algn="ctr"/>
            <a:r>
              <a:rPr lang="en-GB" sz="1800"/>
              <a:t>5 GCSE passes at grade A*-C or 4-9 </a:t>
            </a:r>
          </a:p>
        </p:txBody>
      </p:sp>
      <p:sp>
        <p:nvSpPr>
          <p:cNvPr id="28" name="TextBox 27">
            <a:extLst>
              <a:ext uri="{FF2B5EF4-FFF2-40B4-BE49-F238E27FC236}">
                <a16:creationId xmlns:a16="http://schemas.microsoft.com/office/drawing/2014/main" id="{F64AEC48-541D-45CF-5EDF-B424B241F01D}"/>
              </a:ext>
            </a:extLst>
          </p:cNvPr>
          <p:cNvSpPr txBox="1"/>
          <p:nvPr/>
        </p:nvSpPr>
        <p:spPr>
          <a:xfrm>
            <a:off x="8770512" y="3162370"/>
            <a:ext cx="2916810" cy="646331"/>
          </a:xfrm>
          <a:prstGeom prst="rect">
            <a:avLst/>
          </a:prstGeom>
          <a:noFill/>
        </p:spPr>
        <p:txBody>
          <a:bodyPr wrap="square">
            <a:spAutoFit/>
          </a:bodyPr>
          <a:lstStyle/>
          <a:p>
            <a:pPr algn="ctr"/>
            <a:r>
              <a:rPr lang="en-GB" sz="1800"/>
              <a:t>2 A Levels / Level 3 diploma / international Baccalaureate </a:t>
            </a:r>
          </a:p>
        </p:txBody>
      </p:sp>
      <p:sp>
        <p:nvSpPr>
          <p:cNvPr id="30" name="TextBox 29">
            <a:extLst>
              <a:ext uri="{FF2B5EF4-FFF2-40B4-BE49-F238E27FC236}">
                <a16:creationId xmlns:a16="http://schemas.microsoft.com/office/drawing/2014/main" id="{F342E9DD-E1A2-BAC7-7C45-15CA1151911C}"/>
              </a:ext>
            </a:extLst>
          </p:cNvPr>
          <p:cNvSpPr txBox="1"/>
          <p:nvPr/>
        </p:nvSpPr>
        <p:spPr>
          <a:xfrm>
            <a:off x="7076388" y="4350612"/>
            <a:ext cx="6391372" cy="369332"/>
          </a:xfrm>
          <a:prstGeom prst="rect">
            <a:avLst/>
          </a:prstGeom>
          <a:noFill/>
        </p:spPr>
        <p:txBody>
          <a:bodyPr wrap="square">
            <a:spAutoFit/>
          </a:bodyPr>
          <a:lstStyle/>
          <a:p>
            <a:pPr algn="ctr"/>
            <a:r>
              <a:rPr lang="en-GB" sz="1800"/>
              <a:t>Foundation degree and above </a:t>
            </a:r>
          </a:p>
        </p:txBody>
      </p:sp>
      <p:sp>
        <p:nvSpPr>
          <p:cNvPr id="32" name="TextBox 31">
            <a:extLst>
              <a:ext uri="{FF2B5EF4-FFF2-40B4-BE49-F238E27FC236}">
                <a16:creationId xmlns:a16="http://schemas.microsoft.com/office/drawing/2014/main" id="{C1C5F25A-2127-E53A-4CF6-A0CF26435530}"/>
              </a:ext>
            </a:extLst>
          </p:cNvPr>
          <p:cNvSpPr txBox="1"/>
          <p:nvPr/>
        </p:nvSpPr>
        <p:spPr>
          <a:xfrm>
            <a:off x="6945835" y="5355099"/>
            <a:ext cx="6734174" cy="369332"/>
          </a:xfrm>
          <a:prstGeom prst="rect">
            <a:avLst/>
          </a:prstGeom>
          <a:noFill/>
        </p:spPr>
        <p:txBody>
          <a:bodyPr wrap="square">
            <a:spAutoFit/>
          </a:bodyPr>
          <a:lstStyle/>
          <a:p>
            <a:pPr algn="ctr"/>
            <a:r>
              <a:rPr lang="en-GB" sz="1800"/>
              <a:t>Bachelor’s or master’s degree</a:t>
            </a:r>
          </a:p>
        </p:txBody>
      </p:sp>
    </p:spTree>
    <p:extLst>
      <p:ext uri="{BB962C8B-B14F-4D97-AF65-F5344CB8AC3E}">
        <p14:creationId xmlns:p14="http://schemas.microsoft.com/office/powerpoint/2010/main" val="39734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C56FF613-E43F-13F9-BAF6-77B71094E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Text&#10;&#10;Description automatically generated">
            <a:extLst>
              <a:ext uri="{FF2B5EF4-FFF2-40B4-BE49-F238E27FC236}">
                <a16:creationId xmlns:a16="http://schemas.microsoft.com/office/drawing/2014/main" id="{BF1B4949-E2D8-5BA3-4EB9-96D6F385D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394" y="0"/>
            <a:ext cx="12192000" cy="6858000"/>
          </a:xfrm>
          <a:prstGeom prst="rect">
            <a:avLst/>
          </a:prstGeom>
        </p:spPr>
      </p:pic>
    </p:spTree>
    <p:extLst>
      <p:ext uri="{BB962C8B-B14F-4D97-AF65-F5344CB8AC3E}">
        <p14:creationId xmlns:p14="http://schemas.microsoft.com/office/powerpoint/2010/main" val="272156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C56FF613-E43F-13F9-BAF6-77B71094E923}"/>
              </a:ext>
            </a:extLst>
          </p:cNvPr>
          <p:cNvPicPr>
            <a:picLocks noChangeAspect="1"/>
          </p:cNvPicPr>
          <p:nvPr/>
        </p:nvPicPr>
        <p:blipFill rotWithShape="1">
          <a:blip r:embed="rId3">
            <a:extLst>
              <a:ext uri="{28A0092B-C50C-407E-A947-70E740481C1C}">
                <a14:useLocalDpi xmlns:a14="http://schemas.microsoft.com/office/drawing/2010/main" val="0"/>
              </a:ext>
            </a:extLst>
          </a:blip>
          <a:srcRect r="69643"/>
          <a:stretch/>
        </p:blipFill>
        <p:spPr>
          <a:xfrm>
            <a:off x="0" y="-198847"/>
            <a:ext cx="3701143" cy="6858000"/>
          </a:xfrm>
          <a:prstGeom prst="rect">
            <a:avLst/>
          </a:prstGeom>
        </p:spPr>
      </p:pic>
      <p:pic>
        <p:nvPicPr>
          <p:cNvPr id="15" name="Picture 14" descr="Text&#10;&#10;Description automatically generated">
            <a:extLst>
              <a:ext uri="{FF2B5EF4-FFF2-40B4-BE49-F238E27FC236}">
                <a16:creationId xmlns:a16="http://schemas.microsoft.com/office/drawing/2014/main" id="{BF1B4949-E2D8-5BA3-4EB9-96D6F385D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062" y="856342"/>
            <a:ext cx="6252977" cy="3354014"/>
          </a:xfrm>
          <a:prstGeom prst="rect">
            <a:avLst/>
          </a:prstGeom>
        </p:spPr>
      </p:pic>
      <p:grpSp>
        <p:nvGrpSpPr>
          <p:cNvPr id="4" name="Group 3">
            <a:extLst>
              <a:ext uri="{FF2B5EF4-FFF2-40B4-BE49-F238E27FC236}">
                <a16:creationId xmlns:a16="http://schemas.microsoft.com/office/drawing/2014/main" id="{B4B113F9-66D9-6D79-2FAB-11A18156F7EC}"/>
              </a:ext>
            </a:extLst>
          </p:cNvPr>
          <p:cNvGrpSpPr/>
          <p:nvPr/>
        </p:nvGrpSpPr>
        <p:grpSpPr>
          <a:xfrm>
            <a:off x="4430485" y="328715"/>
            <a:ext cx="7474857" cy="800998"/>
            <a:chOff x="4430485" y="328715"/>
            <a:chExt cx="7474857" cy="800998"/>
          </a:xfrm>
        </p:grpSpPr>
        <p:sp>
          <p:nvSpPr>
            <p:cNvPr id="3" name="Rectangle: Rounded Corners 2">
              <a:extLst>
                <a:ext uri="{FF2B5EF4-FFF2-40B4-BE49-F238E27FC236}">
                  <a16:creationId xmlns:a16="http://schemas.microsoft.com/office/drawing/2014/main" id="{0301CE4D-937C-1681-8FF0-C53A03EADA84}"/>
                </a:ext>
              </a:extLst>
            </p:cNvPr>
            <p:cNvSpPr/>
            <p:nvPr/>
          </p:nvSpPr>
          <p:spPr>
            <a:xfrm>
              <a:off x="4506685" y="328715"/>
              <a:ext cx="7322458" cy="800998"/>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88FB1A37-92CE-DCDA-F98D-6E19454A3F1D}"/>
                </a:ext>
              </a:extLst>
            </p:cNvPr>
            <p:cNvSpPr txBox="1"/>
            <p:nvPr/>
          </p:nvSpPr>
          <p:spPr>
            <a:xfrm>
              <a:off x="4430485" y="501140"/>
              <a:ext cx="7474857" cy="461665"/>
            </a:xfrm>
            <a:prstGeom prst="rect">
              <a:avLst/>
            </a:prstGeom>
            <a:noFill/>
          </p:spPr>
          <p:txBody>
            <a:bodyPr wrap="square" rtlCol="0">
              <a:spAutoFit/>
            </a:bodyPr>
            <a:lstStyle/>
            <a:p>
              <a:pPr algn="ctr"/>
              <a:r>
                <a:rPr lang="en-GB" sz="2400" dirty="0">
                  <a:solidFill>
                    <a:schemeClr val="bg1"/>
                  </a:solidFill>
                  <a:latin typeface="Abadi" panose="020B0604020202020204" pitchFamily="34" charset="0"/>
                </a:rPr>
                <a:t>Employers like to keep on apprentices who do well</a:t>
              </a:r>
            </a:p>
          </p:txBody>
        </p:sp>
      </p:grpSp>
      <p:grpSp>
        <p:nvGrpSpPr>
          <p:cNvPr id="9" name="Group 8">
            <a:extLst>
              <a:ext uri="{FF2B5EF4-FFF2-40B4-BE49-F238E27FC236}">
                <a16:creationId xmlns:a16="http://schemas.microsoft.com/office/drawing/2014/main" id="{12F8A743-BE3E-C194-1CF7-6E0E9F7D56EB}"/>
              </a:ext>
            </a:extLst>
          </p:cNvPr>
          <p:cNvGrpSpPr/>
          <p:nvPr/>
        </p:nvGrpSpPr>
        <p:grpSpPr>
          <a:xfrm>
            <a:off x="3461658" y="1524395"/>
            <a:ext cx="7474857" cy="800999"/>
            <a:chOff x="3294742" y="1566222"/>
            <a:chExt cx="7474857" cy="800999"/>
          </a:xfrm>
        </p:grpSpPr>
        <p:sp>
          <p:nvSpPr>
            <p:cNvPr id="10" name="Rectangle: Rounded Corners 9">
              <a:extLst>
                <a:ext uri="{FF2B5EF4-FFF2-40B4-BE49-F238E27FC236}">
                  <a16:creationId xmlns:a16="http://schemas.microsoft.com/office/drawing/2014/main" id="{4CF18C0D-7137-8E69-36A0-9FFFF1D74E39}"/>
                </a:ext>
              </a:extLst>
            </p:cNvPr>
            <p:cNvSpPr/>
            <p:nvPr/>
          </p:nvSpPr>
          <p:spPr>
            <a:xfrm>
              <a:off x="3748316" y="1566222"/>
              <a:ext cx="6901542" cy="800999"/>
            </a:xfrm>
            <a:prstGeom prst="round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626018A5-9578-4F32-4766-F14BCCD726BF}"/>
                </a:ext>
              </a:extLst>
            </p:cNvPr>
            <p:cNvSpPr txBox="1"/>
            <p:nvPr/>
          </p:nvSpPr>
          <p:spPr>
            <a:xfrm>
              <a:off x="3294742" y="1694416"/>
              <a:ext cx="7474857" cy="461665"/>
            </a:xfrm>
            <a:prstGeom prst="rect">
              <a:avLst/>
            </a:prstGeom>
            <a:noFill/>
          </p:spPr>
          <p:txBody>
            <a:bodyPr wrap="square" rtlCol="0">
              <a:spAutoFit/>
            </a:bodyPr>
            <a:lstStyle/>
            <a:p>
              <a:pPr algn="ctr"/>
              <a:r>
                <a:rPr lang="en-GB" sz="2400" dirty="0">
                  <a:solidFill>
                    <a:schemeClr val="bg1"/>
                  </a:solidFill>
                  <a:latin typeface="Abadi" panose="020B0604020202020204" pitchFamily="34" charset="0"/>
                </a:rPr>
                <a:t>You can meet other young people and have fun</a:t>
              </a:r>
            </a:p>
          </p:txBody>
        </p:sp>
      </p:grpSp>
      <p:grpSp>
        <p:nvGrpSpPr>
          <p:cNvPr id="16" name="Group 15">
            <a:extLst>
              <a:ext uri="{FF2B5EF4-FFF2-40B4-BE49-F238E27FC236}">
                <a16:creationId xmlns:a16="http://schemas.microsoft.com/office/drawing/2014/main" id="{FE9EA3B5-261F-D6CB-5B06-E615304FC481}"/>
              </a:ext>
            </a:extLst>
          </p:cNvPr>
          <p:cNvGrpSpPr/>
          <p:nvPr/>
        </p:nvGrpSpPr>
        <p:grpSpPr>
          <a:xfrm>
            <a:off x="4506685" y="2678870"/>
            <a:ext cx="7474857" cy="966782"/>
            <a:chOff x="4506685" y="2678870"/>
            <a:chExt cx="7474857" cy="966782"/>
          </a:xfrm>
        </p:grpSpPr>
        <p:sp>
          <p:nvSpPr>
            <p:cNvPr id="12" name="Rectangle: Rounded Corners 11">
              <a:extLst>
                <a:ext uri="{FF2B5EF4-FFF2-40B4-BE49-F238E27FC236}">
                  <a16:creationId xmlns:a16="http://schemas.microsoft.com/office/drawing/2014/main" id="{474DF66B-8811-BAE7-99A1-73AB0D3D4FDD}"/>
                </a:ext>
              </a:extLst>
            </p:cNvPr>
            <p:cNvSpPr/>
            <p:nvPr/>
          </p:nvSpPr>
          <p:spPr>
            <a:xfrm>
              <a:off x="4582884" y="2678870"/>
              <a:ext cx="7322458" cy="966782"/>
            </a:xfrm>
            <a:prstGeom prst="round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1A23E46C-A105-613D-B2EF-BA29451EBBC6}"/>
                </a:ext>
              </a:extLst>
            </p:cNvPr>
            <p:cNvSpPr txBox="1"/>
            <p:nvPr/>
          </p:nvSpPr>
          <p:spPr>
            <a:xfrm>
              <a:off x="4506685" y="2814655"/>
              <a:ext cx="7474857" cy="830997"/>
            </a:xfrm>
            <a:prstGeom prst="rect">
              <a:avLst/>
            </a:prstGeom>
            <a:noFill/>
          </p:spPr>
          <p:txBody>
            <a:bodyPr wrap="square" rtlCol="0">
              <a:spAutoFit/>
            </a:bodyPr>
            <a:lstStyle/>
            <a:p>
              <a:pPr algn="ctr"/>
              <a:r>
                <a:rPr lang="en-GB" sz="2400" dirty="0">
                  <a:solidFill>
                    <a:schemeClr val="bg1"/>
                  </a:solidFill>
                  <a:latin typeface="Abadi" panose="020B0604020202020204" pitchFamily="34" charset="0"/>
                </a:rPr>
                <a:t>Apprenticeships aren’t just for people that don’t go to full time </a:t>
              </a:r>
              <a:r>
                <a:rPr lang="en-GB" sz="2400" dirty="0" err="1">
                  <a:solidFill>
                    <a:schemeClr val="bg1"/>
                  </a:solidFill>
                  <a:latin typeface="Abadi" panose="020B0604020202020204" pitchFamily="34" charset="0"/>
                </a:rPr>
                <a:t>uni</a:t>
              </a:r>
              <a:endParaRPr lang="en-GB" sz="2400" dirty="0">
                <a:solidFill>
                  <a:schemeClr val="bg1"/>
                </a:solidFill>
                <a:latin typeface="Abadi" panose="020B0604020202020204" pitchFamily="34" charset="0"/>
              </a:endParaRPr>
            </a:p>
          </p:txBody>
        </p:sp>
      </p:grpSp>
      <p:grpSp>
        <p:nvGrpSpPr>
          <p:cNvPr id="17" name="Group 16">
            <a:extLst>
              <a:ext uri="{FF2B5EF4-FFF2-40B4-BE49-F238E27FC236}">
                <a16:creationId xmlns:a16="http://schemas.microsoft.com/office/drawing/2014/main" id="{F7885B6A-4421-0790-CEE5-3A20604F8679}"/>
              </a:ext>
            </a:extLst>
          </p:cNvPr>
          <p:cNvGrpSpPr/>
          <p:nvPr/>
        </p:nvGrpSpPr>
        <p:grpSpPr>
          <a:xfrm>
            <a:off x="3127828" y="4155166"/>
            <a:ext cx="7474857" cy="808813"/>
            <a:chOff x="3127828" y="4155166"/>
            <a:chExt cx="7474857" cy="808813"/>
          </a:xfrm>
        </p:grpSpPr>
        <p:sp>
          <p:nvSpPr>
            <p:cNvPr id="13" name="Rectangle: Rounded Corners 12">
              <a:extLst>
                <a:ext uri="{FF2B5EF4-FFF2-40B4-BE49-F238E27FC236}">
                  <a16:creationId xmlns:a16="http://schemas.microsoft.com/office/drawing/2014/main" id="{A1416869-F1D3-9F95-3D15-CB961FEACFC4}"/>
                </a:ext>
              </a:extLst>
            </p:cNvPr>
            <p:cNvSpPr/>
            <p:nvPr/>
          </p:nvSpPr>
          <p:spPr>
            <a:xfrm>
              <a:off x="3846285" y="4155166"/>
              <a:ext cx="6183087" cy="808813"/>
            </a:xfrm>
            <a:prstGeom prst="roundRect">
              <a:avLst/>
            </a:prstGeom>
            <a:solidFill>
              <a:srgbClr val="F652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D19D7A7-2F6E-C1C8-2E19-09C2238CBBAD}"/>
                </a:ext>
              </a:extLst>
            </p:cNvPr>
            <p:cNvSpPr txBox="1"/>
            <p:nvPr/>
          </p:nvSpPr>
          <p:spPr>
            <a:xfrm>
              <a:off x="3127828" y="4304226"/>
              <a:ext cx="7474857" cy="461665"/>
            </a:xfrm>
            <a:prstGeom prst="rect">
              <a:avLst/>
            </a:prstGeom>
            <a:noFill/>
          </p:spPr>
          <p:txBody>
            <a:bodyPr wrap="square" rtlCol="0">
              <a:spAutoFit/>
            </a:bodyPr>
            <a:lstStyle/>
            <a:p>
              <a:pPr algn="ctr"/>
              <a:r>
                <a:rPr lang="en-GB" sz="2400" dirty="0">
                  <a:solidFill>
                    <a:schemeClr val="bg1"/>
                  </a:solidFill>
                  <a:latin typeface="Abadi" panose="020B0604020202020204" pitchFamily="34" charset="0"/>
                </a:rPr>
                <a:t>Apprentices do much more than making tea</a:t>
              </a:r>
            </a:p>
          </p:txBody>
        </p:sp>
      </p:grpSp>
      <p:grpSp>
        <p:nvGrpSpPr>
          <p:cNvPr id="18" name="Group 17">
            <a:extLst>
              <a:ext uri="{FF2B5EF4-FFF2-40B4-BE49-F238E27FC236}">
                <a16:creationId xmlns:a16="http://schemas.microsoft.com/office/drawing/2014/main" id="{77DBF353-0E58-20FE-A7B7-384A319A85D9}"/>
              </a:ext>
            </a:extLst>
          </p:cNvPr>
          <p:cNvGrpSpPr/>
          <p:nvPr/>
        </p:nvGrpSpPr>
        <p:grpSpPr>
          <a:xfrm>
            <a:off x="4992915" y="5350224"/>
            <a:ext cx="7474857" cy="830997"/>
            <a:chOff x="4992915" y="5350224"/>
            <a:chExt cx="7474857" cy="830997"/>
          </a:xfrm>
        </p:grpSpPr>
        <p:sp>
          <p:nvSpPr>
            <p:cNvPr id="14" name="Rectangle: Rounded Corners 13">
              <a:extLst>
                <a:ext uri="{FF2B5EF4-FFF2-40B4-BE49-F238E27FC236}">
                  <a16:creationId xmlns:a16="http://schemas.microsoft.com/office/drawing/2014/main" id="{0CB4E6AE-0B10-6FA4-2568-131C8972B330}"/>
                </a:ext>
              </a:extLst>
            </p:cNvPr>
            <p:cNvSpPr/>
            <p:nvPr/>
          </p:nvSpPr>
          <p:spPr>
            <a:xfrm>
              <a:off x="5646056" y="5350224"/>
              <a:ext cx="6183087" cy="830997"/>
            </a:xfrm>
            <a:prstGeom prst="roundRect">
              <a:avLst/>
            </a:prstGeom>
            <a:solidFill>
              <a:srgbClr val="9900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5CB09B17-C1F0-9C7C-8398-2E2938F2E7B6}"/>
                </a:ext>
              </a:extLst>
            </p:cNvPr>
            <p:cNvSpPr txBox="1"/>
            <p:nvPr/>
          </p:nvSpPr>
          <p:spPr>
            <a:xfrm>
              <a:off x="4992915" y="5481689"/>
              <a:ext cx="7474857" cy="461665"/>
            </a:xfrm>
            <a:prstGeom prst="rect">
              <a:avLst/>
            </a:prstGeom>
            <a:noFill/>
          </p:spPr>
          <p:txBody>
            <a:bodyPr wrap="square" rtlCol="0">
              <a:spAutoFit/>
            </a:bodyPr>
            <a:lstStyle/>
            <a:p>
              <a:pPr algn="ctr"/>
              <a:r>
                <a:rPr lang="en-GB" sz="2400" dirty="0">
                  <a:solidFill>
                    <a:schemeClr val="bg1"/>
                  </a:solidFill>
                  <a:latin typeface="Abadi" panose="020B0604020202020204" pitchFamily="34" charset="0"/>
                </a:rPr>
                <a:t>Apprenticeships are </a:t>
              </a:r>
              <a:r>
                <a:rPr lang="en-GB" sz="2400" b="1" dirty="0">
                  <a:solidFill>
                    <a:schemeClr val="bg1"/>
                  </a:solidFill>
                  <a:latin typeface="Abadi" panose="020B0604020202020204" pitchFamily="34" charset="0"/>
                </a:rPr>
                <a:t>NOT </a:t>
              </a:r>
              <a:r>
                <a:rPr lang="en-GB" sz="2400" dirty="0">
                  <a:solidFill>
                    <a:schemeClr val="bg1"/>
                  </a:solidFill>
                  <a:latin typeface="Abadi" panose="020B0604020202020204" pitchFamily="34" charset="0"/>
                </a:rPr>
                <a:t>the easy route</a:t>
              </a:r>
            </a:p>
          </p:txBody>
        </p:sp>
      </p:grpSp>
    </p:spTree>
    <p:extLst>
      <p:ext uri="{BB962C8B-B14F-4D97-AF65-F5344CB8AC3E}">
        <p14:creationId xmlns:p14="http://schemas.microsoft.com/office/powerpoint/2010/main" val="35652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B4FF2F2-D911-655A-F91D-C2D3AA8B118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56ACA1D-833D-F15D-3591-A2D8396F19AD}"/>
              </a:ext>
            </a:extLst>
          </p:cNvPr>
          <p:cNvSpPr txBox="1"/>
          <p:nvPr/>
        </p:nvSpPr>
        <p:spPr>
          <a:xfrm>
            <a:off x="4657075" y="2672179"/>
            <a:ext cx="1479612" cy="923330"/>
          </a:xfrm>
          <a:prstGeom prst="rect">
            <a:avLst/>
          </a:prstGeom>
          <a:noFill/>
        </p:spPr>
        <p:txBody>
          <a:bodyPr wrap="square" rtlCol="0">
            <a:spAutoFit/>
          </a:bodyPr>
          <a:lstStyle/>
          <a:p>
            <a:pPr algn="ctr"/>
            <a:r>
              <a:rPr lang="en-GB"/>
              <a:t>Audit </a:t>
            </a:r>
          </a:p>
          <a:p>
            <a:pPr algn="ctr"/>
            <a:r>
              <a:rPr lang="en-GB"/>
              <a:t>Manager</a:t>
            </a:r>
          </a:p>
          <a:p>
            <a:pPr algn="ctr"/>
            <a:r>
              <a:rPr lang="en-GB"/>
              <a:t>HR</a:t>
            </a:r>
          </a:p>
        </p:txBody>
      </p:sp>
      <p:sp>
        <p:nvSpPr>
          <p:cNvPr id="10" name="TextBox 9">
            <a:extLst>
              <a:ext uri="{FF2B5EF4-FFF2-40B4-BE49-F238E27FC236}">
                <a16:creationId xmlns:a16="http://schemas.microsoft.com/office/drawing/2014/main" id="{EC8CFF0F-9921-FB2E-0AEA-3458A06211C8}"/>
              </a:ext>
            </a:extLst>
          </p:cNvPr>
          <p:cNvSpPr txBox="1"/>
          <p:nvPr/>
        </p:nvSpPr>
        <p:spPr>
          <a:xfrm>
            <a:off x="7055526" y="2672179"/>
            <a:ext cx="1479612" cy="923330"/>
          </a:xfrm>
          <a:prstGeom prst="rect">
            <a:avLst/>
          </a:prstGeom>
          <a:noFill/>
        </p:spPr>
        <p:txBody>
          <a:bodyPr wrap="square" rtlCol="0">
            <a:spAutoFit/>
          </a:bodyPr>
          <a:lstStyle/>
          <a:p>
            <a:pPr algn="ctr"/>
            <a:r>
              <a:rPr lang="en-GB"/>
              <a:t>Coaching </a:t>
            </a:r>
          </a:p>
          <a:p>
            <a:pPr algn="ctr"/>
            <a:r>
              <a:rPr lang="en-GB"/>
              <a:t>Safety </a:t>
            </a:r>
          </a:p>
          <a:p>
            <a:pPr algn="ctr"/>
            <a:r>
              <a:rPr lang="en-GB"/>
              <a:t>Trainer</a:t>
            </a:r>
          </a:p>
        </p:txBody>
      </p:sp>
      <p:sp>
        <p:nvSpPr>
          <p:cNvPr id="11" name="TextBox 10">
            <a:extLst>
              <a:ext uri="{FF2B5EF4-FFF2-40B4-BE49-F238E27FC236}">
                <a16:creationId xmlns:a16="http://schemas.microsoft.com/office/drawing/2014/main" id="{4FF6A495-2040-59CD-0ACD-FCA120960685}"/>
              </a:ext>
            </a:extLst>
          </p:cNvPr>
          <p:cNvSpPr txBox="1"/>
          <p:nvPr/>
        </p:nvSpPr>
        <p:spPr>
          <a:xfrm>
            <a:off x="9331910" y="2672179"/>
            <a:ext cx="1479612" cy="923330"/>
          </a:xfrm>
          <a:prstGeom prst="rect">
            <a:avLst/>
          </a:prstGeom>
          <a:noFill/>
        </p:spPr>
        <p:txBody>
          <a:bodyPr wrap="square" rtlCol="0">
            <a:spAutoFit/>
          </a:bodyPr>
          <a:lstStyle/>
          <a:p>
            <a:pPr algn="ctr"/>
            <a:r>
              <a:rPr lang="en-GB"/>
              <a:t>Hairdressing</a:t>
            </a:r>
          </a:p>
          <a:p>
            <a:pPr algn="ctr"/>
            <a:r>
              <a:rPr lang="en-GB"/>
              <a:t>Barbering </a:t>
            </a:r>
          </a:p>
          <a:p>
            <a:pPr algn="ctr"/>
            <a:r>
              <a:rPr lang="en-GB"/>
              <a:t>Therapist</a:t>
            </a:r>
          </a:p>
        </p:txBody>
      </p:sp>
      <p:sp>
        <p:nvSpPr>
          <p:cNvPr id="12" name="TextBox 11">
            <a:extLst>
              <a:ext uri="{FF2B5EF4-FFF2-40B4-BE49-F238E27FC236}">
                <a16:creationId xmlns:a16="http://schemas.microsoft.com/office/drawing/2014/main" id="{9F8A9D22-DBBE-5572-65EF-520597FCBC8E}"/>
              </a:ext>
            </a:extLst>
          </p:cNvPr>
          <p:cNvSpPr txBox="1"/>
          <p:nvPr/>
        </p:nvSpPr>
        <p:spPr>
          <a:xfrm>
            <a:off x="4104440" y="5839108"/>
            <a:ext cx="2503503" cy="923330"/>
          </a:xfrm>
          <a:prstGeom prst="rect">
            <a:avLst/>
          </a:prstGeom>
          <a:noFill/>
        </p:spPr>
        <p:txBody>
          <a:bodyPr wrap="square" rtlCol="0">
            <a:spAutoFit/>
          </a:bodyPr>
          <a:lstStyle/>
          <a:p>
            <a:pPr algn="ctr"/>
            <a:r>
              <a:rPr lang="en-GB"/>
              <a:t>Paralegal </a:t>
            </a:r>
          </a:p>
          <a:p>
            <a:pPr algn="ctr"/>
            <a:r>
              <a:rPr lang="en-GB"/>
              <a:t>Solicitor </a:t>
            </a:r>
          </a:p>
          <a:p>
            <a:pPr algn="ctr"/>
            <a:r>
              <a:rPr lang="en-GB"/>
              <a:t>Prosecution operations</a:t>
            </a:r>
          </a:p>
        </p:txBody>
      </p:sp>
      <p:sp>
        <p:nvSpPr>
          <p:cNvPr id="13" name="TextBox 12">
            <a:extLst>
              <a:ext uri="{FF2B5EF4-FFF2-40B4-BE49-F238E27FC236}">
                <a16:creationId xmlns:a16="http://schemas.microsoft.com/office/drawing/2014/main" id="{778F17ED-3EA0-58B4-BCA6-FECE29A7C273}"/>
              </a:ext>
            </a:extLst>
          </p:cNvPr>
          <p:cNvSpPr txBox="1"/>
          <p:nvPr/>
        </p:nvSpPr>
        <p:spPr>
          <a:xfrm>
            <a:off x="6502891" y="5791327"/>
            <a:ext cx="2503503" cy="923330"/>
          </a:xfrm>
          <a:prstGeom prst="rect">
            <a:avLst/>
          </a:prstGeom>
          <a:noFill/>
        </p:spPr>
        <p:txBody>
          <a:bodyPr wrap="square" rtlCol="0">
            <a:spAutoFit/>
          </a:bodyPr>
          <a:lstStyle/>
          <a:p>
            <a:pPr algn="ctr"/>
            <a:r>
              <a:rPr lang="en-GB"/>
              <a:t>Nurse </a:t>
            </a:r>
          </a:p>
          <a:p>
            <a:pPr algn="ctr"/>
            <a:r>
              <a:rPr lang="en-GB"/>
              <a:t>Dental Technician </a:t>
            </a:r>
          </a:p>
          <a:p>
            <a:pPr algn="ctr"/>
            <a:r>
              <a:rPr lang="en-GB"/>
              <a:t>Veterinary Nurse</a:t>
            </a:r>
          </a:p>
        </p:txBody>
      </p:sp>
      <p:sp>
        <p:nvSpPr>
          <p:cNvPr id="14" name="TextBox 13">
            <a:extLst>
              <a:ext uri="{FF2B5EF4-FFF2-40B4-BE49-F238E27FC236}">
                <a16:creationId xmlns:a16="http://schemas.microsoft.com/office/drawing/2014/main" id="{583BF3F8-82D0-AB51-6E14-74717C925B86}"/>
              </a:ext>
            </a:extLst>
          </p:cNvPr>
          <p:cNvSpPr txBox="1"/>
          <p:nvPr/>
        </p:nvSpPr>
        <p:spPr>
          <a:xfrm>
            <a:off x="8819964" y="5815218"/>
            <a:ext cx="2503503" cy="923330"/>
          </a:xfrm>
          <a:prstGeom prst="rect">
            <a:avLst/>
          </a:prstGeom>
          <a:noFill/>
        </p:spPr>
        <p:txBody>
          <a:bodyPr wrap="square" rtlCol="0">
            <a:spAutoFit/>
          </a:bodyPr>
          <a:lstStyle/>
          <a:p>
            <a:pPr algn="ctr"/>
            <a:r>
              <a:rPr lang="en-GB"/>
              <a:t>Graphic</a:t>
            </a:r>
          </a:p>
          <a:p>
            <a:pPr algn="ctr"/>
            <a:r>
              <a:rPr lang="en-GB"/>
              <a:t>Fashion </a:t>
            </a:r>
          </a:p>
          <a:p>
            <a:pPr algn="ctr"/>
            <a:r>
              <a:rPr lang="en-GB"/>
              <a:t>Interior</a:t>
            </a:r>
          </a:p>
        </p:txBody>
      </p:sp>
      <p:pic>
        <p:nvPicPr>
          <p:cNvPr id="5" name="Graphic 4" descr="Scissors outline">
            <a:extLst>
              <a:ext uri="{FF2B5EF4-FFF2-40B4-BE49-F238E27FC236}">
                <a16:creationId xmlns:a16="http://schemas.microsoft.com/office/drawing/2014/main" id="{97EA7CF8-1F17-2D2D-AE9D-43AE5499B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5100" y="1273947"/>
            <a:ext cx="1398232" cy="1398232"/>
          </a:xfrm>
          <a:prstGeom prst="rect">
            <a:avLst/>
          </a:prstGeom>
        </p:spPr>
      </p:pic>
      <p:sp>
        <p:nvSpPr>
          <p:cNvPr id="9" name="Rectangle: Rounded Corners 8">
            <a:extLst>
              <a:ext uri="{FF2B5EF4-FFF2-40B4-BE49-F238E27FC236}">
                <a16:creationId xmlns:a16="http://schemas.microsoft.com/office/drawing/2014/main" id="{33A5CFD7-13B3-4B37-364F-8CD20B4392F9}"/>
              </a:ext>
            </a:extLst>
          </p:cNvPr>
          <p:cNvSpPr/>
          <p:nvPr/>
        </p:nvSpPr>
        <p:spPr>
          <a:xfrm>
            <a:off x="4295212" y="600501"/>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1D2AFEE-C5F5-D06C-AD65-219858F72176}"/>
              </a:ext>
            </a:extLst>
          </p:cNvPr>
          <p:cNvSpPr/>
          <p:nvPr/>
        </p:nvSpPr>
        <p:spPr>
          <a:xfrm>
            <a:off x="6693663" y="600501"/>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8F032B6-94B6-B099-6EE2-8915A025B5A4}"/>
              </a:ext>
            </a:extLst>
          </p:cNvPr>
          <p:cNvSpPr/>
          <p:nvPr/>
        </p:nvSpPr>
        <p:spPr>
          <a:xfrm>
            <a:off x="9092114" y="601846"/>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AA9F71E3-DB3D-6931-45AE-D8F47D165DF4}"/>
              </a:ext>
            </a:extLst>
          </p:cNvPr>
          <p:cNvSpPr/>
          <p:nvPr/>
        </p:nvSpPr>
        <p:spPr>
          <a:xfrm>
            <a:off x="4295212" y="3877984"/>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920A2991-83CD-CE90-308F-511720F71708}"/>
              </a:ext>
            </a:extLst>
          </p:cNvPr>
          <p:cNvSpPr/>
          <p:nvPr/>
        </p:nvSpPr>
        <p:spPr>
          <a:xfrm>
            <a:off x="6693663" y="3877983"/>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descr="Pin">
            <a:extLst>
              <a:ext uri="{FF2B5EF4-FFF2-40B4-BE49-F238E27FC236}">
                <a16:creationId xmlns:a16="http://schemas.microsoft.com/office/drawing/2014/main" id="{4219A556-1425-77B7-CF26-3AA1567757F4}"/>
              </a:ext>
            </a:extLst>
          </p:cNvPr>
          <p:cNvSpPr/>
          <p:nvPr/>
        </p:nvSpPr>
        <p:spPr>
          <a:xfrm>
            <a:off x="9092114" y="3877983"/>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FF7A7B7-5E6F-4248-B06D-893CC6BD9940}"/>
              </a:ext>
            </a:extLst>
          </p:cNvPr>
          <p:cNvSpPr txBox="1"/>
          <p:nvPr/>
        </p:nvSpPr>
        <p:spPr>
          <a:xfrm>
            <a:off x="9182484" y="652789"/>
            <a:ext cx="2022595" cy="523220"/>
          </a:xfrm>
          <a:prstGeom prst="rect">
            <a:avLst/>
          </a:prstGeom>
          <a:noFill/>
        </p:spPr>
        <p:txBody>
          <a:bodyPr wrap="square" rtlCol="0">
            <a:spAutoFit/>
          </a:bodyPr>
          <a:lstStyle/>
          <a:p>
            <a:pPr algn="ctr"/>
            <a:r>
              <a:rPr lang="en-GB" sz="2800" b="1">
                <a:solidFill>
                  <a:schemeClr val="bg1"/>
                </a:solidFill>
              </a:rPr>
              <a:t>Beauty</a:t>
            </a:r>
          </a:p>
        </p:txBody>
      </p:sp>
      <p:sp>
        <p:nvSpPr>
          <p:cNvPr id="21" name="TextBox 20">
            <a:extLst>
              <a:ext uri="{FF2B5EF4-FFF2-40B4-BE49-F238E27FC236}">
                <a16:creationId xmlns:a16="http://schemas.microsoft.com/office/drawing/2014/main" id="{7ABA2A4D-22F7-5930-1030-85CF8D7F5AEC}"/>
              </a:ext>
            </a:extLst>
          </p:cNvPr>
          <p:cNvSpPr txBox="1"/>
          <p:nvPr/>
        </p:nvSpPr>
        <p:spPr>
          <a:xfrm>
            <a:off x="4385582" y="652789"/>
            <a:ext cx="2022595" cy="523220"/>
          </a:xfrm>
          <a:prstGeom prst="rect">
            <a:avLst/>
          </a:prstGeom>
          <a:noFill/>
        </p:spPr>
        <p:txBody>
          <a:bodyPr wrap="square" rtlCol="0">
            <a:spAutoFit/>
          </a:bodyPr>
          <a:lstStyle/>
          <a:p>
            <a:pPr algn="ctr"/>
            <a:r>
              <a:rPr lang="en-GB" sz="2800" b="1">
                <a:solidFill>
                  <a:schemeClr val="bg1"/>
                </a:solidFill>
              </a:rPr>
              <a:t>Business</a:t>
            </a:r>
          </a:p>
        </p:txBody>
      </p:sp>
      <p:sp>
        <p:nvSpPr>
          <p:cNvPr id="22" name="TextBox 21">
            <a:extLst>
              <a:ext uri="{FF2B5EF4-FFF2-40B4-BE49-F238E27FC236}">
                <a16:creationId xmlns:a16="http://schemas.microsoft.com/office/drawing/2014/main" id="{9EA5E26A-ADD1-9D65-9F5E-C845CCB97FC6}"/>
              </a:ext>
            </a:extLst>
          </p:cNvPr>
          <p:cNvSpPr txBox="1"/>
          <p:nvPr/>
        </p:nvSpPr>
        <p:spPr>
          <a:xfrm>
            <a:off x="6784034" y="652789"/>
            <a:ext cx="2022595" cy="523220"/>
          </a:xfrm>
          <a:prstGeom prst="rect">
            <a:avLst/>
          </a:prstGeom>
          <a:noFill/>
        </p:spPr>
        <p:txBody>
          <a:bodyPr wrap="square" rtlCol="0">
            <a:spAutoFit/>
          </a:bodyPr>
          <a:lstStyle/>
          <a:p>
            <a:pPr algn="ctr"/>
            <a:r>
              <a:rPr lang="en-GB" sz="2800" b="1">
                <a:solidFill>
                  <a:schemeClr val="bg1"/>
                </a:solidFill>
              </a:rPr>
              <a:t>Sport</a:t>
            </a:r>
          </a:p>
        </p:txBody>
      </p:sp>
      <p:sp>
        <p:nvSpPr>
          <p:cNvPr id="23" name="TextBox 22">
            <a:extLst>
              <a:ext uri="{FF2B5EF4-FFF2-40B4-BE49-F238E27FC236}">
                <a16:creationId xmlns:a16="http://schemas.microsoft.com/office/drawing/2014/main" id="{84511EB7-183D-8C9E-B710-8992412A9DDE}"/>
              </a:ext>
            </a:extLst>
          </p:cNvPr>
          <p:cNvSpPr txBox="1"/>
          <p:nvPr/>
        </p:nvSpPr>
        <p:spPr>
          <a:xfrm>
            <a:off x="4344895" y="3930271"/>
            <a:ext cx="2022595" cy="523220"/>
          </a:xfrm>
          <a:prstGeom prst="rect">
            <a:avLst/>
          </a:prstGeom>
          <a:noFill/>
        </p:spPr>
        <p:txBody>
          <a:bodyPr wrap="square" rtlCol="0">
            <a:spAutoFit/>
          </a:bodyPr>
          <a:lstStyle/>
          <a:p>
            <a:pPr algn="ctr"/>
            <a:r>
              <a:rPr lang="en-GB" sz="2800" b="1">
                <a:solidFill>
                  <a:schemeClr val="bg1"/>
                </a:solidFill>
              </a:rPr>
              <a:t>Law</a:t>
            </a:r>
          </a:p>
        </p:txBody>
      </p:sp>
      <p:sp>
        <p:nvSpPr>
          <p:cNvPr id="24" name="TextBox 23">
            <a:extLst>
              <a:ext uri="{FF2B5EF4-FFF2-40B4-BE49-F238E27FC236}">
                <a16:creationId xmlns:a16="http://schemas.microsoft.com/office/drawing/2014/main" id="{8A535204-940E-0BAC-3A62-59CB67CDAB11}"/>
              </a:ext>
            </a:extLst>
          </p:cNvPr>
          <p:cNvSpPr txBox="1"/>
          <p:nvPr/>
        </p:nvSpPr>
        <p:spPr>
          <a:xfrm>
            <a:off x="6743346" y="3930271"/>
            <a:ext cx="2022595" cy="523220"/>
          </a:xfrm>
          <a:prstGeom prst="rect">
            <a:avLst/>
          </a:prstGeom>
          <a:noFill/>
        </p:spPr>
        <p:txBody>
          <a:bodyPr wrap="square" rtlCol="0">
            <a:spAutoFit/>
          </a:bodyPr>
          <a:lstStyle/>
          <a:p>
            <a:pPr algn="ctr"/>
            <a:r>
              <a:rPr lang="en-GB" sz="2800" b="1">
                <a:solidFill>
                  <a:schemeClr val="bg1"/>
                </a:solidFill>
              </a:rPr>
              <a:t>Health</a:t>
            </a:r>
          </a:p>
        </p:txBody>
      </p:sp>
      <p:sp>
        <p:nvSpPr>
          <p:cNvPr id="25" name="TextBox 24">
            <a:extLst>
              <a:ext uri="{FF2B5EF4-FFF2-40B4-BE49-F238E27FC236}">
                <a16:creationId xmlns:a16="http://schemas.microsoft.com/office/drawing/2014/main" id="{E6D24675-D503-2FC5-76DE-61D863EFC384}"/>
              </a:ext>
            </a:extLst>
          </p:cNvPr>
          <p:cNvSpPr txBox="1"/>
          <p:nvPr/>
        </p:nvSpPr>
        <p:spPr>
          <a:xfrm>
            <a:off x="9141797" y="3927967"/>
            <a:ext cx="2022595" cy="523220"/>
          </a:xfrm>
          <a:prstGeom prst="rect">
            <a:avLst/>
          </a:prstGeom>
          <a:noFill/>
        </p:spPr>
        <p:txBody>
          <a:bodyPr wrap="square" rtlCol="0">
            <a:spAutoFit/>
          </a:bodyPr>
          <a:lstStyle/>
          <a:p>
            <a:pPr algn="ctr"/>
            <a:r>
              <a:rPr lang="en-GB" sz="2800" b="1">
                <a:solidFill>
                  <a:schemeClr val="bg1"/>
                </a:solidFill>
              </a:rPr>
              <a:t>Media &amp; Art</a:t>
            </a:r>
          </a:p>
        </p:txBody>
      </p:sp>
      <p:pic>
        <p:nvPicPr>
          <p:cNvPr id="27" name="Graphic 26" descr="Baseball bat and ball outline">
            <a:extLst>
              <a:ext uri="{FF2B5EF4-FFF2-40B4-BE49-F238E27FC236}">
                <a16:creationId xmlns:a16="http://schemas.microsoft.com/office/drawing/2014/main" id="{9C4AF134-EE64-39D0-B873-9DAA483924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68643" y="1251122"/>
            <a:ext cx="1398232" cy="1398232"/>
          </a:xfrm>
          <a:prstGeom prst="rect">
            <a:avLst/>
          </a:prstGeom>
        </p:spPr>
      </p:pic>
      <p:pic>
        <p:nvPicPr>
          <p:cNvPr id="31" name="Graphic 30" descr="Presentation with checklist outline">
            <a:extLst>
              <a:ext uri="{FF2B5EF4-FFF2-40B4-BE49-F238E27FC236}">
                <a16:creationId xmlns:a16="http://schemas.microsoft.com/office/drawing/2014/main" id="{1FBFE51F-513B-550B-17B7-320422A839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7075" y="1273947"/>
            <a:ext cx="1398232" cy="1398232"/>
          </a:xfrm>
          <a:prstGeom prst="rect">
            <a:avLst/>
          </a:prstGeom>
        </p:spPr>
      </p:pic>
      <p:pic>
        <p:nvPicPr>
          <p:cNvPr id="33" name="Graphic 32" descr="Gavel outline">
            <a:extLst>
              <a:ext uri="{FF2B5EF4-FFF2-40B4-BE49-F238E27FC236}">
                <a16:creationId xmlns:a16="http://schemas.microsoft.com/office/drawing/2014/main" id="{427398A7-0CA7-37D8-6425-212972E5AD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4550" y="4487247"/>
            <a:ext cx="1398232" cy="1398232"/>
          </a:xfrm>
          <a:prstGeom prst="rect">
            <a:avLst/>
          </a:prstGeom>
        </p:spPr>
      </p:pic>
      <p:pic>
        <p:nvPicPr>
          <p:cNvPr id="35" name="Graphic 34" descr="Heart with pulse outline">
            <a:extLst>
              <a:ext uri="{FF2B5EF4-FFF2-40B4-BE49-F238E27FC236}">
                <a16:creationId xmlns:a16="http://schemas.microsoft.com/office/drawing/2014/main" id="{7598DF73-3002-E21B-181A-21B2024175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55526" y="4487247"/>
            <a:ext cx="1398232" cy="1398232"/>
          </a:xfrm>
          <a:prstGeom prst="rect">
            <a:avLst/>
          </a:prstGeom>
        </p:spPr>
      </p:pic>
      <p:pic>
        <p:nvPicPr>
          <p:cNvPr id="39" name="Graphic 38" descr="Easel outline">
            <a:extLst>
              <a:ext uri="{FF2B5EF4-FFF2-40B4-BE49-F238E27FC236}">
                <a16:creationId xmlns:a16="http://schemas.microsoft.com/office/drawing/2014/main" id="{96A5BD0A-46A5-9071-DF96-D97A4CE7D84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7322" y="4529671"/>
            <a:ext cx="1398232" cy="1398232"/>
          </a:xfrm>
          <a:prstGeom prst="rect">
            <a:avLst/>
          </a:prstGeom>
        </p:spPr>
      </p:pic>
    </p:spTree>
    <p:extLst>
      <p:ext uri="{BB962C8B-B14F-4D97-AF65-F5344CB8AC3E}">
        <p14:creationId xmlns:p14="http://schemas.microsoft.com/office/powerpoint/2010/main" val="42583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5E4080A3-D4B6-AD03-70AB-F2A3DC46A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4"/>
            <a:ext cx="12192000" cy="6858000"/>
          </a:xfrm>
          <a:prstGeom prst="rect">
            <a:avLst/>
          </a:prstGeom>
        </p:spPr>
      </p:pic>
      <p:pic>
        <p:nvPicPr>
          <p:cNvPr id="8" name="Picture 4" descr="British Gas | money.co.uk">
            <a:extLst>
              <a:ext uri="{FF2B5EF4-FFF2-40B4-BE49-F238E27FC236}">
                <a16:creationId xmlns:a16="http://schemas.microsoft.com/office/drawing/2014/main" id="{EFE2A0F6-E321-4785-8700-0DD1879422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4379" y="1070811"/>
            <a:ext cx="2254346" cy="10610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ujitsu Technology Solutions - Wikipedia">
            <a:extLst>
              <a:ext uri="{FF2B5EF4-FFF2-40B4-BE49-F238E27FC236}">
                <a16:creationId xmlns:a16="http://schemas.microsoft.com/office/drawing/2014/main" id="{B103B96A-E0E8-4B2C-BE91-8900610D26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3246" y="2172444"/>
            <a:ext cx="1508042" cy="7087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descr="Sky logos | Sky Group">
            <a:extLst>
              <a:ext uri="{FF2B5EF4-FFF2-40B4-BE49-F238E27FC236}">
                <a16:creationId xmlns:a16="http://schemas.microsoft.com/office/drawing/2014/main" id="{D72876D9-B822-4F27-82FC-C382A957F5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4590" y="2088740"/>
            <a:ext cx="1449736" cy="8874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irbus Logo transparent PNG - StickPNG">
            <a:extLst>
              <a:ext uri="{FF2B5EF4-FFF2-40B4-BE49-F238E27FC236}">
                <a16:creationId xmlns:a16="http://schemas.microsoft.com/office/drawing/2014/main" id="{D2765458-58AA-4447-8600-47785B464F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9627" r="2969" b="40349"/>
          <a:stretch/>
        </p:blipFill>
        <p:spPr bwMode="auto">
          <a:xfrm>
            <a:off x="3806856" y="413883"/>
            <a:ext cx="2937740" cy="606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bc-logo-png-transparent – Beech Holdings">
            <a:extLst>
              <a:ext uri="{FF2B5EF4-FFF2-40B4-BE49-F238E27FC236}">
                <a16:creationId xmlns:a16="http://schemas.microsoft.com/office/drawing/2014/main" id="{D7C88E7B-33B4-4515-8AE1-B7FE140D30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9396" y="260508"/>
            <a:ext cx="1952398" cy="676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BM Logo PNG Transparent &amp;amp; SVG Vector - Freebie Supply">
            <a:extLst>
              <a:ext uri="{FF2B5EF4-FFF2-40B4-BE49-F238E27FC236}">
                <a16:creationId xmlns:a16="http://schemas.microsoft.com/office/drawing/2014/main" id="{B44257E3-984C-430E-BE48-8CC4F3EA54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2223" y="5938779"/>
            <a:ext cx="1828800" cy="7308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SOS Logo PNG Transparent &amp;amp; SVG Vector - Freebie Supply">
            <a:extLst>
              <a:ext uri="{FF2B5EF4-FFF2-40B4-BE49-F238E27FC236}">
                <a16:creationId xmlns:a16="http://schemas.microsoft.com/office/drawing/2014/main" id="{5A8F2A26-4CA6-47F3-80CF-DD31731D2E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0339" y="5271376"/>
            <a:ext cx="1657350" cy="6133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r Logo Jaguar transparent PNG - StickPNG">
            <a:extLst>
              <a:ext uri="{FF2B5EF4-FFF2-40B4-BE49-F238E27FC236}">
                <a16:creationId xmlns:a16="http://schemas.microsoft.com/office/drawing/2014/main" id="{7A10D629-4724-4D62-906A-B991AD001A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4422" y="1937657"/>
            <a:ext cx="1765795" cy="9932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5E53055-8B36-4F33-B52F-4CC47E79CA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15294" y="4033876"/>
            <a:ext cx="1910568" cy="8390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4D1FCE4-4F01-4963-B337-1BF9820A58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5967" y="5630289"/>
            <a:ext cx="1012115" cy="10121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nd Rover Logo, HD Png, Meaning, Information">
            <a:extLst>
              <a:ext uri="{FF2B5EF4-FFF2-40B4-BE49-F238E27FC236}">
                <a16:creationId xmlns:a16="http://schemas.microsoft.com/office/drawing/2014/main" id="{E0D3FC5B-59B5-48A8-83BA-56FF147F96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9666" y="4137018"/>
            <a:ext cx="1620547" cy="121541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pecsavers - Wikipedia">
            <a:extLst>
              <a:ext uri="{FF2B5EF4-FFF2-40B4-BE49-F238E27FC236}">
                <a16:creationId xmlns:a16="http://schemas.microsoft.com/office/drawing/2014/main" id="{F974350C-453C-449C-B8FA-9838738A50A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41952" y="3375792"/>
            <a:ext cx="1852844" cy="71025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ets at Home Logo Download Vector">
            <a:extLst>
              <a:ext uri="{FF2B5EF4-FFF2-40B4-BE49-F238E27FC236}">
                <a16:creationId xmlns:a16="http://schemas.microsoft.com/office/drawing/2014/main" id="{D91226E3-6735-4E3E-932C-7EF57ED05F9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2232" y="2186998"/>
            <a:ext cx="1021702" cy="102170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olls Royce logo PNG">
            <a:extLst>
              <a:ext uri="{FF2B5EF4-FFF2-40B4-BE49-F238E27FC236}">
                <a16:creationId xmlns:a16="http://schemas.microsoft.com/office/drawing/2014/main" id="{F90E10A5-13DA-48BB-B1DE-01DF97542B4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7813" y="3241593"/>
            <a:ext cx="1469788" cy="146978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ritish Airways Logo transparent PNG - StickPNG">
            <a:extLst>
              <a:ext uri="{FF2B5EF4-FFF2-40B4-BE49-F238E27FC236}">
                <a16:creationId xmlns:a16="http://schemas.microsoft.com/office/drawing/2014/main" id="{299FE486-0512-41E0-B121-48FA4266F1A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87320" y="3994916"/>
            <a:ext cx="2563614" cy="25636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Greene King - Wikipedia">
            <a:extLst>
              <a:ext uri="{FF2B5EF4-FFF2-40B4-BE49-F238E27FC236}">
                <a16:creationId xmlns:a16="http://schemas.microsoft.com/office/drawing/2014/main" id="{AE769DA1-0C3C-4E74-A0E7-896D16ECE44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91859" y="5582861"/>
            <a:ext cx="1911989" cy="99742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C5EA5DFB-1AC5-4DFD-83B2-53355E3E713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32007" y="1991122"/>
            <a:ext cx="1910568" cy="83885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GSK Logo transparent PNG - StickPNG">
            <a:extLst>
              <a:ext uri="{FF2B5EF4-FFF2-40B4-BE49-F238E27FC236}">
                <a16:creationId xmlns:a16="http://schemas.microsoft.com/office/drawing/2014/main" id="{49F14FF1-BE28-4B88-B445-84211F9C8B1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91602" y="2664548"/>
            <a:ext cx="2269109" cy="170183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tarbucks Logo PNG Transparent &amp;amp; SVG Vector - Freebie Supply">
            <a:extLst>
              <a:ext uri="{FF2B5EF4-FFF2-40B4-BE49-F238E27FC236}">
                <a16:creationId xmlns:a16="http://schemas.microsoft.com/office/drawing/2014/main" id="{57A42839-4912-4FF0-ACD5-6FCBB82B679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59171" y="4115549"/>
            <a:ext cx="1116723" cy="112927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tv Logo transparent PNG - StickPNG">
            <a:extLst>
              <a:ext uri="{FF2B5EF4-FFF2-40B4-BE49-F238E27FC236}">
                <a16:creationId xmlns:a16="http://schemas.microsoft.com/office/drawing/2014/main" id="{BFB00D59-2E38-4172-AF28-BE7719CFDDE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89513" y="3056456"/>
            <a:ext cx="1420009" cy="71000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Network Rail - Wikipedia">
            <a:extLst>
              <a:ext uri="{FF2B5EF4-FFF2-40B4-BE49-F238E27FC236}">
                <a16:creationId xmlns:a16="http://schemas.microsoft.com/office/drawing/2014/main" id="{D2D380A0-838C-4361-95FD-4C6CA0D4A97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47463" y="3897497"/>
            <a:ext cx="2172395" cy="816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EE Logo transparent PNG - StickPNG">
            <a:extLst>
              <a:ext uri="{FF2B5EF4-FFF2-40B4-BE49-F238E27FC236}">
                <a16:creationId xmlns:a16="http://schemas.microsoft.com/office/drawing/2014/main" id="{59091ED1-DE64-4AE4-9FF8-937438094E7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730274" y="4615779"/>
            <a:ext cx="980580" cy="171224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Freshly Prepared Sandwiches, Soups, Organic Coffee | Pret A Manger">
            <a:extLst>
              <a:ext uri="{FF2B5EF4-FFF2-40B4-BE49-F238E27FC236}">
                <a16:creationId xmlns:a16="http://schemas.microsoft.com/office/drawing/2014/main" id="{E99DD771-CDFD-45B8-88DB-149BDA3F72F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32335" y="1160977"/>
            <a:ext cx="1981775" cy="666143"/>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AE Systems Logo PNG Transparent &amp;amp; SVG Vector - Freebie Supply">
            <a:extLst>
              <a:ext uri="{FF2B5EF4-FFF2-40B4-BE49-F238E27FC236}">
                <a16:creationId xmlns:a16="http://schemas.microsoft.com/office/drawing/2014/main" id="{FEE7FEAF-1FC0-483A-9EC9-BA1D5B972462}"/>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41795" b="39937"/>
          <a:stretch/>
        </p:blipFill>
        <p:spPr bwMode="auto">
          <a:xfrm>
            <a:off x="8692733" y="1482175"/>
            <a:ext cx="3459008" cy="63190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wC Logo PNG Transparent &amp;amp; SVG Vector - Freebie Supply">
            <a:extLst>
              <a:ext uri="{FF2B5EF4-FFF2-40B4-BE49-F238E27FC236}">
                <a16:creationId xmlns:a16="http://schemas.microsoft.com/office/drawing/2014/main" id="{6D731007-614B-4150-91C3-C4696B1B1BB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258301" y="172696"/>
            <a:ext cx="1449736" cy="109990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BMW Logo PNG Transparent &amp;amp; SVG Vector - Freebie Supply">
            <a:extLst>
              <a:ext uri="{FF2B5EF4-FFF2-40B4-BE49-F238E27FC236}">
                <a16:creationId xmlns:a16="http://schemas.microsoft.com/office/drawing/2014/main" id="{59B91D55-0DAA-4D25-9053-3877AFCA594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626916" y="2981290"/>
            <a:ext cx="1119974" cy="1119974"/>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Santander Logo PNG Image - PurePNG | Free transparent CC0 PNG Image Library">
            <a:extLst>
              <a:ext uri="{FF2B5EF4-FFF2-40B4-BE49-F238E27FC236}">
                <a16:creationId xmlns:a16="http://schemas.microsoft.com/office/drawing/2014/main" id="{201F7B21-2D8D-43E5-9AB8-F2B99CD4989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646189" y="4556262"/>
            <a:ext cx="2357273" cy="172864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C384A353-5596-4376-A21E-C3DCB904975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31701" y="5884682"/>
            <a:ext cx="2172395" cy="65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5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fill="hold"/>
                                        <p:tgtEl>
                                          <p:spTgt spid="1026"/>
                                        </p:tgtEl>
                                        <p:attrNameLst>
                                          <p:attrName>ppt_w</p:attrName>
                                        </p:attrNameLst>
                                      </p:cBhvr>
                                      <p:tavLst>
                                        <p:tav tm="0">
                                          <p:val>
                                            <p:fltVal val="0"/>
                                          </p:val>
                                        </p:tav>
                                        <p:tav tm="100000">
                                          <p:val>
                                            <p:strVal val="#ppt_w"/>
                                          </p:val>
                                        </p:tav>
                                      </p:tavLst>
                                    </p:anim>
                                    <p:anim calcmode="lin" valueType="num">
                                      <p:cBhvr>
                                        <p:cTn id="24" dur="500" fill="hold"/>
                                        <p:tgtEl>
                                          <p:spTgt spid="102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p:cTn id="27" dur="500" fill="hold"/>
                                        <p:tgtEl>
                                          <p:spTgt spid="1030"/>
                                        </p:tgtEl>
                                        <p:attrNameLst>
                                          <p:attrName>ppt_w</p:attrName>
                                        </p:attrNameLst>
                                      </p:cBhvr>
                                      <p:tavLst>
                                        <p:tav tm="0">
                                          <p:val>
                                            <p:fltVal val="0"/>
                                          </p:val>
                                        </p:tav>
                                        <p:tav tm="100000">
                                          <p:val>
                                            <p:strVal val="#ppt_w"/>
                                          </p:val>
                                        </p:tav>
                                      </p:tavLst>
                                    </p:anim>
                                    <p:anim calcmode="lin" valueType="num">
                                      <p:cBhvr>
                                        <p:cTn id="28" dur="500" fill="hold"/>
                                        <p:tgtEl>
                                          <p:spTgt spid="1030"/>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42"/>
                                        </p:tgtEl>
                                        <p:attrNameLst>
                                          <p:attrName>style.visibility</p:attrName>
                                        </p:attrNameLst>
                                      </p:cBhvr>
                                      <p:to>
                                        <p:strVal val="visible"/>
                                      </p:to>
                                    </p:set>
                                    <p:anim calcmode="lin" valueType="num">
                                      <p:cBhvr>
                                        <p:cTn id="31" dur="500" fill="hold"/>
                                        <p:tgtEl>
                                          <p:spTgt spid="1042"/>
                                        </p:tgtEl>
                                        <p:attrNameLst>
                                          <p:attrName>ppt_w</p:attrName>
                                        </p:attrNameLst>
                                      </p:cBhvr>
                                      <p:tavLst>
                                        <p:tav tm="0">
                                          <p:val>
                                            <p:fltVal val="0"/>
                                          </p:val>
                                        </p:tav>
                                        <p:tav tm="100000">
                                          <p:val>
                                            <p:strVal val="#ppt_w"/>
                                          </p:val>
                                        </p:tav>
                                      </p:tavLst>
                                    </p:anim>
                                    <p:anim calcmode="lin" valueType="num">
                                      <p:cBhvr>
                                        <p:cTn id="32" dur="500" fill="hold"/>
                                        <p:tgtEl>
                                          <p:spTgt spid="104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anim calcmode="lin" valueType="num">
                                      <p:cBhvr>
                                        <p:cTn id="35" dur="500" fill="hold"/>
                                        <p:tgtEl>
                                          <p:spTgt spid="1032"/>
                                        </p:tgtEl>
                                        <p:attrNameLst>
                                          <p:attrName>ppt_w</p:attrName>
                                        </p:attrNameLst>
                                      </p:cBhvr>
                                      <p:tavLst>
                                        <p:tav tm="0">
                                          <p:val>
                                            <p:fltVal val="0"/>
                                          </p:val>
                                        </p:tav>
                                        <p:tav tm="100000">
                                          <p:val>
                                            <p:strVal val="#ppt_w"/>
                                          </p:val>
                                        </p:tav>
                                      </p:tavLst>
                                    </p:anim>
                                    <p:anim calcmode="lin" valueType="num">
                                      <p:cBhvr>
                                        <p:cTn id="36" dur="500" fill="hold"/>
                                        <p:tgtEl>
                                          <p:spTgt spid="103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anim calcmode="lin" valueType="num">
                                      <p:cBhvr>
                                        <p:cTn id="39" dur="500" fill="hold"/>
                                        <p:tgtEl>
                                          <p:spTgt spid="1036"/>
                                        </p:tgtEl>
                                        <p:attrNameLst>
                                          <p:attrName>ppt_w</p:attrName>
                                        </p:attrNameLst>
                                      </p:cBhvr>
                                      <p:tavLst>
                                        <p:tav tm="0">
                                          <p:val>
                                            <p:fltVal val="0"/>
                                          </p:val>
                                        </p:tav>
                                        <p:tav tm="100000">
                                          <p:val>
                                            <p:strVal val="#ppt_w"/>
                                          </p:val>
                                        </p:tav>
                                      </p:tavLst>
                                    </p:anim>
                                    <p:anim calcmode="lin" valueType="num">
                                      <p:cBhvr>
                                        <p:cTn id="40" dur="500" fill="hold"/>
                                        <p:tgtEl>
                                          <p:spTgt spid="103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anim calcmode="lin" valueType="num">
                                      <p:cBhvr>
                                        <p:cTn id="43" dur="500" fill="hold"/>
                                        <p:tgtEl>
                                          <p:spTgt spid="1034"/>
                                        </p:tgtEl>
                                        <p:attrNameLst>
                                          <p:attrName>ppt_w</p:attrName>
                                        </p:attrNameLst>
                                      </p:cBhvr>
                                      <p:tavLst>
                                        <p:tav tm="0">
                                          <p:val>
                                            <p:fltVal val="0"/>
                                          </p:val>
                                        </p:tav>
                                        <p:tav tm="100000">
                                          <p:val>
                                            <p:strVal val="#ppt_w"/>
                                          </p:val>
                                        </p:tav>
                                      </p:tavLst>
                                    </p:anim>
                                    <p:anim calcmode="lin" valueType="num">
                                      <p:cBhvr>
                                        <p:cTn id="44" dur="500" fill="hold"/>
                                        <p:tgtEl>
                                          <p:spTgt spid="1034"/>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038"/>
                                        </p:tgtEl>
                                        <p:attrNameLst>
                                          <p:attrName>style.visibility</p:attrName>
                                        </p:attrNameLst>
                                      </p:cBhvr>
                                      <p:to>
                                        <p:strVal val="visible"/>
                                      </p:to>
                                    </p:set>
                                    <p:anim calcmode="lin" valueType="num">
                                      <p:cBhvr>
                                        <p:cTn id="47" dur="500" fill="hold"/>
                                        <p:tgtEl>
                                          <p:spTgt spid="1038"/>
                                        </p:tgtEl>
                                        <p:attrNameLst>
                                          <p:attrName>ppt_w</p:attrName>
                                        </p:attrNameLst>
                                      </p:cBhvr>
                                      <p:tavLst>
                                        <p:tav tm="0">
                                          <p:val>
                                            <p:fltVal val="0"/>
                                          </p:val>
                                        </p:tav>
                                        <p:tav tm="100000">
                                          <p:val>
                                            <p:strVal val="#ppt_w"/>
                                          </p:val>
                                        </p:tav>
                                      </p:tavLst>
                                    </p:anim>
                                    <p:anim calcmode="lin" valueType="num">
                                      <p:cBhvr>
                                        <p:cTn id="48" dur="500" fill="hold"/>
                                        <p:tgtEl>
                                          <p:spTgt spid="103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040"/>
                                        </p:tgtEl>
                                        <p:attrNameLst>
                                          <p:attrName>style.visibility</p:attrName>
                                        </p:attrNameLst>
                                      </p:cBhvr>
                                      <p:to>
                                        <p:strVal val="visible"/>
                                      </p:to>
                                    </p:set>
                                    <p:anim calcmode="lin" valueType="num">
                                      <p:cBhvr>
                                        <p:cTn id="51" dur="500" fill="hold"/>
                                        <p:tgtEl>
                                          <p:spTgt spid="1040"/>
                                        </p:tgtEl>
                                        <p:attrNameLst>
                                          <p:attrName>ppt_w</p:attrName>
                                        </p:attrNameLst>
                                      </p:cBhvr>
                                      <p:tavLst>
                                        <p:tav tm="0">
                                          <p:val>
                                            <p:fltVal val="0"/>
                                          </p:val>
                                        </p:tav>
                                        <p:tav tm="100000">
                                          <p:val>
                                            <p:strVal val="#ppt_w"/>
                                          </p:val>
                                        </p:tav>
                                      </p:tavLst>
                                    </p:anim>
                                    <p:anim calcmode="lin" valueType="num">
                                      <p:cBhvr>
                                        <p:cTn id="52" dur="500" fill="hold"/>
                                        <p:tgtEl>
                                          <p:spTgt spid="1040"/>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048"/>
                                        </p:tgtEl>
                                        <p:attrNameLst>
                                          <p:attrName>style.visibility</p:attrName>
                                        </p:attrNameLst>
                                      </p:cBhvr>
                                      <p:to>
                                        <p:strVal val="visible"/>
                                      </p:to>
                                    </p:set>
                                    <p:anim calcmode="lin" valueType="num">
                                      <p:cBhvr>
                                        <p:cTn id="55" dur="500" fill="hold"/>
                                        <p:tgtEl>
                                          <p:spTgt spid="1048"/>
                                        </p:tgtEl>
                                        <p:attrNameLst>
                                          <p:attrName>ppt_w</p:attrName>
                                        </p:attrNameLst>
                                      </p:cBhvr>
                                      <p:tavLst>
                                        <p:tav tm="0">
                                          <p:val>
                                            <p:fltVal val="0"/>
                                          </p:val>
                                        </p:tav>
                                        <p:tav tm="100000">
                                          <p:val>
                                            <p:strVal val="#ppt_w"/>
                                          </p:val>
                                        </p:tav>
                                      </p:tavLst>
                                    </p:anim>
                                    <p:anim calcmode="lin" valueType="num">
                                      <p:cBhvr>
                                        <p:cTn id="56" dur="500" fill="hold"/>
                                        <p:tgtEl>
                                          <p:spTgt spid="1048"/>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046"/>
                                        </p:tgtEl>
                                        <p:attrNameLst>
                                          <p:attrName>style.visibility</p:attrName>
                                        </p:attrNameLst>
                                      </p:cBhvr>
                                      <p:to>
                                        <p:strVal val="visible"/>
                                      </p:to>
                                    </p:set>
                                    <p:anim calcmode="lin" valueType="num">
                                      <p:cBhvr>
                                        <p:cTn id="59" dur="500" fill="hold"/>
                                        <p:tgtEl>
                                          <p:spTgt spid="1046"/>
                                        </p:tgtEl>
                                        <p:attrNameLst>
                                          <p:attrName>ppt_w</p:attrName>
                                        </p:attrNameLst>
                                      </p:cBhvr>
                                      <p:tavLst>
                                        <p:tav tm="0">
                                          <p:val>
                                            <p:fltVal val="0"/>
                                          </p:val>
                                        </p:tav>
                                        <p:tav tm="100000">
                                          <p:val>
                                            <p:strVal val="#ppt_w"/>
                                          </p:val>
                                        </p:tav>
                                      </p:tavLst>
                                    </p:anim>
                                    <p:anim calcmode="lin" valueType="num">
                                      <p:cBhvr>
                                        <p:cTn id="60" dur="500" fill="hold"/>
                                        <p:tgtEl>
                                          <p:spTgt spid="104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044"/>
                                        </p:tgtEl>
                                        <p:attrNameLst>
                                          <p:attrName>style.visibility</p:attrName>
                                        </p:attrNameLst>
                                      </p:cBhvr>
                                      <p:to>
                                        <p:strVal val="visible"/>
                                      </p:to>
                                    </p:set>
                                    <p:anim calcmode="lin" valueType="num">
                                      <p:cBhvr>
                                        <p:cTn id="63" dur="500" fill="hold"/>
                                        <p:tgtEl>
                                          <p:spTgt spid="1044"/>
                                        </p:tgtEl>
                                        <p:attrNameLst>
                                          <p:attrName>ppt_w</p:attrName>
                                        </p:attrNameLst>
                                      </p:cBhvr>
                                      <p:tavLst>
                                        <p:tav tm="0">
                                          <p:val>
                                            <p:fltVal val="0"/>
                                          </p:val>
                                        </p:tav>
                                        <p:tav tm="100000">
                                          <p:val>
                                            <p:strVal val="#ppt_w"/>
                                          </p:val>
                                        </p:tav>
                                      </p:tavLst>
                                    </p:anim>
                                    <p:anim calcmode="lin" valueType="num">
                                      <p:cBhvr>
                                        <p:cTn id="64" dur="500" fill="hold"/>
                                        <p:tgtEl>
                                          <p:spTgt spid="1044"/>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064"/>
                                        </p:tgtEl>
                                        <p:attrNameLst>
                                          <p:attrName>style.visibility</p:attrName>
                                        </p:attrNameLst>
                                      </p:cBhvr>
                                      <p:to>
                                        <p:strVal val="visible"/>
                                      </p:to>
                                    </p:set>
                                    <p:anim calcmode="lin" valueType="num">
                                      <p:cBhvr>
                                        <p:cTn id="67" dur="500" fill="hold"/>
                                        <p:tgtEl>
                                          <p:spTgt spid="1064"/>
                                        </p:tgtEl>
                                        <p:attrNameLst>
                                          <p:attrName>ppt_w</p:attrName>
                                        </p:attrNameLst>
                                      </p:cBhvr>
                                      <p:tavLst>
                                        <p:tav tm="0">
                                          <p:val>
                                            <p:fltVal val="0"/>
                                          </p:val>
                                        </p:tav>
                                        <p:tav tm="100000">
                                          <p:val>
                                            <p:strVal val="#ppt_w"/>
                                          </p:val>
                                        </p:tav>
                                      </p:tavLst>
                                    </p:anim>
                                    <p:anim calcmode="lin" valueType="num">
                                      <p:cBhvr>
                                        <p:cTn id="68" dur="500" fill="hold"/>
                                        <p:tgtEl>
                                          <p:spTgt spid="1064"/>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1052"/>
                                        </p:tgtEl>
                                        <p:attrNameLst>
                                          <p:attrName>style.visibility</p:attrName>
                                        </p:attrNameLst>
                                      </p:cBhvr>
                                      <p:to>
                                        <p:strVal val="visible"/>
                                      </p:to>
                                    </p:set>
                                    <p:anim calcmode="lin" valueType="num">
                                      <p:cBhvr>
                                        <p:cTn id="71" dur="500" fill="hold"/>
                                        <p:tgtEl>
                                          <p:spTgt spid="1052"/>
                                        </p:tgtEl>
                                        <p:attrNameLst>
                                          <p:attrName>ppt_w</p:attrName>
                                        </p:attrNameLst>
                                      </p:cBhvr>
                                      <p:tavLst>
                                        <p:tav tm="0">
                                          <p:val>
                                            <p:fltVal val="0"/>
                                          </p:val>
                                        </p:tav>
                                        <p:tav tm="100000">
                                          <p:val>
                                            <p:strVal val="#ppt_w"/>
                                          </p:val>
                                        </p:tav>
                                      </p:tavLst>
                                    </p:anim>
                                    <p:anim calcmode="lin" valueType="num">
                                      <p:cBhvr>
                                        <p:cTn id="72" dur="500" fill="hold"/>
                                        <p:tgtEl>
                                          <p:spTgt spid="1052"/>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058"/>
                                        </p:tgtEl>
                                        <p:attrNameLst>
                                          <p:attrName>style.visibility</p:attrName>
                                        </p:attrNameLst>
                                      </p:cBhvr>
                                      <p:to>
                                        <p:strVal val="visible"/>
                                      </p:to>
                                    </p:set>
                                    <p:anim calcmode="lin" valueType="num">
                                      <p:cBhvr>
                                        <p:cTn id="75" dur="500" fill="hold"/>
                                        <p:tgtEl>
                                          <p:spTgt spid="1058"/>
                                        </p:tgtEl>
                                        <p:attrNameLst>
                                          <p:attrName>ppt_w</p:attrName>
                                        </p:attrNameLst>
                                      </p:cBhvr>
                                      <p:tavLst>
                                        <p:tav tm="0">
                                          <p:val>
                                            <p:fltVal val="0"/>
                                          </p:val>
                                        </p:tav>
                                        <p:tav tm="100000">
                                          <p:val>
                                            <p:strVal val="#ppt_w"/>
                                          </p:val>
                                        </p:tav>
                                      </p:tavLst>
                                    </p:anim>
                                    <p:anim calcmode="lin" valueType="num">
                                      <p:cBhvr>
                                        <p:cTn id="76" dur="500" fill="hold"/>
                                        <p:tgtEl>
                                          <p:spTgt spid="1058"/>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1054"/>
                                        </p:tgtEl>
                                        <p:attrNameLst>
                                          <p:attrName>style.visibility</p:attrName>
                                        </p:attrNameLst>
                                      </p:cBhvr>
                                      <p:to>
                                        <p:strVal val="visible"/>
                                      </p:to>
                                    </p:set>
                                    <p:anim calcmode="lin" valueType="num">
                                      <p:cBhvr>
                                        <p:cTn id="79" dur="500" fill="hold"/>
                                        <p:tgtEl>
                                          <p:spTgt spid="1054"/>
                                        </p:tgtEl>
                                        <p:attrNameLst>
                                          <p:attrName>ppt_w</p:attrName>
                                        </p:attrNameLst>
                                      </p:cBhvr>
                                      <p:tavLst>
                                        <p:tav tm="0">
                                          <p:val>
                                            <p:fltVal val="0"/>
                                          </p:val>
                                        </p:tav>
                                        <p:tav tm="100000">
                                          <p:val>
                                            <p:strVal val="#ppt_w"/>
                                          </p:val>
                                        </p:tav>
                                      </p:tavLst>
                                    </p:anim>
                                    <p:anim calcmode="lin" valueType="num">
                                      <p:cBhvr>
                                        <p:cTn id="80" dur="500" fill="hold"/>
                                        <p:tgtEl>
                                          <p:spTgt spid="1054"/>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1056"/>
                                        </p:tgtEl>
                                        <p:attrNameLst>
                                          <p:attrName>style.visibility</p:attrName>
                                        </p:attrNameLst>
                                      </p:cBhvr>
                                      <p:to>
                                        <p:strVal val="visible"/>
                                      </p:to>
                                    </p:set>
                                    <p:anim calcmode="lin" valueType="num">
                                      <p:cBhvr>
                                        <p:cTn id="83" dur="500" fill="hold"/>
                                        <p:tgtEl>
                                          <p:spTgt spid="1056"/>
                                        </p:tgtEl>
                                        <p:attrNameLst>
                                          <p:attrName>ppt_w</p:attrName>
                                        </p:attrNameLst>
                                      </p:cBhvr>
                                      <p:tavLst>
                                        <p:tav tm="0">
                                          <p:val>
                                            <p:fltVal val="0"/>
                                          </p:val>
                                        </p:tav>
                                        <p:tav tm="100000">
                                          <p:val>
                                            <p:strVal val="#ppt_w"/>
                                          </p:val>
                                        </p:tav>
                                      </p:tavLst>
                                    </p:anim>
                                    <p:anim calcmode="lin" valueType="num">
                                      <p:cBhvr>
                                        <p:cTn id="84" dur="500" fill="hold"/>
                                        <p:tgtEl>
                                          <p:spTgt spid="1056"/>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1062"/>
                                        </p:tgtEl>
                                        <p:attrNameLst>
                                          <p:attrName>style.visibility</p:attrName>
                                        </p:attrNameLst>
                                      </p:cBhvr>
                                      <p:to>
                                        <p:strVal val="visible"/>
                                      </p:to>
                                    </p:set>
                                    <p:anim calcmode="lin" valueType="num">
                                      <p:cBhvr>
                                        <p:cTn id="87" dur="500" fill="hold"/>
                                        <p:tgtEl>
                                          <p:spTgt spid="1062"/>
                                        </p:tgtEl>
                                        <p:attrNameLst>
                                          <p:attrName>ppt_w</p:attrName>
                                        </p:attrNameLst>
                                      </p:cBhvr>
                                      <p:tavLst>
                                        <p:tav tm="0">
                                          <p:val>
                                            <p:fltVal val="0"/>
                                          </p:val>
                                        </p:tav>
                                        <p:tav tm="100000">
                                          <p:val>
                                            <p:strVal val="#ppt_w"/>
                                          </p:val>
                                        </p:tav>
                                      </p:tavLst>
                                    </p:anim>
                                    <p:anim calcmode="lin" valueType="num">
                                      <p:cBhvr>
                                        <p:cTn id="88" dur="500" fill="hold"/>
                                        <p:tgtEl>
                                          <p:spTgt spid="1062"/>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1060"/>
                                        </p:tgtEl>
                                        <p:attrNameLst>
                                          <p:attrName>style.visibility</p:attrName>
                                        </p:attrNameLst>
                                      </p:cBhvr>
                                      <p:to>
                                        <p:strVal val="visible"/>
                                      </p:to>
                                    </p:set>
                                    <p:anim calcmode="lin" valueType="num">
                                      <p:cBhvr>
                                        <p:cTn id="91" dur="500" fill="hold"/>
                                        <p:tgtEl>
                                          <p:spTgt spid="1060"/>
                                        </p:tgtEl>
                                        <p:attrNameLst>
                                          <p:attrName>ppt_w</p:attrName>
                                        </p:attrNameLst>
                                      </p:cBhvr>
                                      <p:tavLst>
                                        <p:tav tm="0">
                                          <p:val>
                                            <p:fltVal val="0"/>
                                          </p:val>
                                        </p:tav>
                                        <p:tav tm="100000">
                                          <p:val>
                                            <p:strVal val="#ppt_w"/>
                                          </p:val>
                                        </p:tav>
                                      </p:tavLst>
                                    </p:anim>
                                    <p:anim calcmode="lin" valueType="num">
                                      <p:cBhvr>
                                        <p:cTn id="92" dur="500" fill="hold"/>
                                        <p:tgtEl>
                                          <p:spTgt spid="1060"/>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1074"/>
                                        </p:tgtEl>
                                        <p:attrNameLst>
                                          <p:attrName>style.visibility</p:attrName>
                                        </p:attrNameLst>
                                      </p:cBhvr>
                                      <p:to>
                                        <p:strVal val="visible"/>
                                      </p:to>
                                    </p:set>
                                    <p:anim calcmode="lin" valueType="num">
                                      <p:cBhvr>
                                        <p:cTn id="95" dur="500" fill="hold"/>
                                        <p:tgtEl>
                                          <p:spTgt spid="1074"/>
                                        </p:tgtEl>
                                        <p:attrNameLst>
                                          <p:attrName>ppt_w</p:attrName>
                                        </p:attrNameLst>
                                      </p:cBhvr>
                                      <p:tavLst>
                                        <p:tav tm="0">
                                          <p:val>
                                            <p:fltVal val="0"/>
                                          </p:val>
                                        </p:tav>
                                        <p:tav tm="100000">
                                          <p:val>
                                            <p:strVal val="#ppt_w"/>
                                          </p:val>
                                        </p:tav>
                                      </p:tavLst>
                                    </p:anim>
                                    <p:anim calcmode="lin" valueType="num">
                                      <p:cBhvr>
                                        <p:cTn id="96" dur="500" fill="hold"/>
                                        <p:tgtEl>
                                          <p:spTgt spid="1074"/>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1080"/>
                                        </p:tgtEl>
                                        <p:attrNameLst>
                                          <p:attrName>style.visibility</p:attrName>
                                        </p:attrNameLst>
                                      </p:cBhvr>
                                      <p:to>
                                        <p:strVal val="visible"/>
                                      </p:to>
                                    </p:set>
                                    <p:anim calcmode="lin" valueType="num">
                                      <p:cBhvr>
                                        <p:cTn id="99" dur="500" fill="hold"/>
                                        <p:tgtEl>
                                          <p:spTgt spid="1080"/>
                                        </p:tgtEl>
                                        <p:attrNameLst>
                                          <p:attrName>ppt_w</p:attrName>
                                        </p:attrNameLst>
                                      </p:cBhvr>
                                      <p:tavLst>
                                        <p:tav tm="0">
                                          <p:val>
                                            <p:fltVal val="0"/>
                                          </p:val>
                                        </p:tav>
                                        <p:tav tm="100000">
                                          <p:val>
                                            <p:strVal val="#ppt_w"/>
                                          </p:val>
                                        </p:tav>
                                      </p:tavLst>
                                    </p:anim>
                                    <p:anim calcmode="lin" valueType="num">
                                      <p:cBhvr>
                                        <p:cTn id="100" dur="500" fill="hold"/>
                                        <p:tgtEl>
                                          <p:spTgt spid="1080"/>
                                        </p:tgtEl>
                                        <p:attrNameLst>
                                          <p:attrName>ppt_h</p:attrName>
                                        </p:attrNameLst>
                                      </p:cBhvr>
                                      <p:tavLst>
                                        <p:tav tm="0">
                                          <p:val>
                                            <p:flt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1076"/>
                                        </p:tgtEl>
                                        <p:attrNameLst>
                                          <p:attrName>style.visibility</p:attrName>
                                        </p:attrNameLst>
                                      </p:cBhvr>
                                      <p:to>
                                        <p:strVal val="visible"/>
                                      </p:to>
                                    </p:set>
                                    <p:anim calcmode="lin" valueType="num">
                                      <p:cBhvr>
                                        <p:cTn id="103" dur="500" fill="hold"/>
                                        <p:tgtEl>
                                          <p:spTgt spid="1076"/>
                                        </p:tgtEl>
                                        <p:attrNameLst>
                                          <p:attrName>ppt_w</p:attrName>
                                        </p:attrNameLst>
                                      </p:cBhvr>
                                      <p:tavLst>
                                        <p:tav tm="0">
                                          <p:val>
                                            <p:fltVal val="0"/>
                                          </p:val>
                                        </p:tav>
                                        <p:tav tm="100000">
                                          <p:val>
                                            <p:strVal val="#ppt_w"/>
                                          </p:val>
                                        </p:tav>
                                      </p:tavLst>
                                    </p:anim>
                                    <p:anim calcmode="lin" valueType="num">
                                      <p:cBhvr>
                                        <p:cTn id="104" dur="500" fill="hold"/>
                                        <p:tgtEl>
                                          <p:spTgt spid="1076"/>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1066"/>
                                        </p:tgtEl>
                                        <p:attrNameLst>
                                          <p:attrName>style.visibility</p:attrName>
                                        </p:attrNameLst>
                                      </p:cBhvr>
                                      <p:to>
                                        <p:strVal val="visible"/>
                                      </p:to>
                                    </p:set>
                                    <p:anim calcmode="lin" valueType="num">
                                      <p:cBhvr>
                                        <p:cTn id="107" dur="500" fill="hold"/>
                                        <p:tgtEl>
                                          <p:spTgt spid="1066"/>
                                        </p:tgtEl>
                                        <p:attrNameLst>
                                          <p:attrName>ppt_w</p:attrName>
                                        </p:attrNameLst>
                                      </p:cBhvr>
                                      <p:tavLst>
                                        <p:tav tm="0">
                                          <p:val>
                                            <p:fltVal val="0"/>
                                          </p:val>
                                        </p:tav>
                                        <p:tav tm="100000">
                                          <p:val>
                                            <p:strVal val="#ppt_w"/>
                                          </p:val>
                                        </p:tav>
                                      </p:tavLst>
                                    </p:anim>
                                    <p:anim calcmode="lin" valueType="num">
                                      <p:cBhvr>
                                        <p:cTn id="108" dur="500" fill="hold"/>
                                        <p:tgtEl>
                                          <p:spTgt spid="106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068"/>
                                        </p:tgtEl>
                                        <p:attrNameLst>
                                          <p:attrName>style.visibility</p:attrName>
                                        </p:attrNameLst>
                                      </p:cBhvr>
                                      <p:to>
                                        <p:strVal val="visible"/>
                                      </p:to>
                                    </p:set>
                                    <p:anim calcmode="lin" valueType="num">
                                      <p:cBhvr>
                                        <p:cTn id="111" dur="500" fill="hold"/>
                                        <p:tgtEl>
                                          <p:spTgt spid="1068"/>
                                        </p:tgtEl>
                                        <p:attrNameLst>
                                          <p:attrName>ppt_w</p:attrName>
                                        </p:attrNameLst>
                                      </p:cBhvr>
                                      <p:tavLst>
                                        <p:tav tm="0">
                                          <p:val>
                                            <p:fltVal val="0"/>
                                          </p:val>
                                        </p:tav>
                                        <p:tav tm="100000">
                                          <p:val>
                                            <p:strVal val="#ppt_w"/>
                                          </p:val>
                                        </p:tav>
                                      </p:tavLst>
                                    </p:anim>
                                    <p:anim calcmode="lin" valueType="num">
                                      <p:cBhvr>
                                        <p:cTn id="112" dur="500" fill="hold"/>
                                        <p:tgtEl>
                                          <p:spTgt spid="1068"/>
                                        </p:tgtEl>
                                        <p:attrNameLst>
                                          <p:attrName>ppt_h</p:attrName>
                                        </p:attrNameLst>
                                      </p:cBhvr>
                                      <p:tavLst>
                                        <p:tav tm="0">
                                          <p:val>
                                            <p:flt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1050"/>
                                        </p:tgtEl>
                                        <p:attrNameLst>
                                          <p:attrName>style.visibility</p:attrName>
                                        </p:attrNameLst>
                                      </p:cBhvr>
                                      <p:to>
                                        <p:strVal val="visible"/>
                                      </p:to>
                                    </p:set>
                                    <p:anim calcmode="lin" valueType="num">
                                      <p:cBhvr>
                                        <p:cTn id="115" dur="500" fill="hold"/>
                                        <p:tgtEl>
                                          <p:spTgt spid="1050"/>
                                        </p:tgtEl>
                                        <p:attrNameLst>
                                          <p:attrName>ppt_w</p:attrName>
                                        </p:attrNameLst>
                                      </p:cBhvr>
                                      <p:tavLst>
                                        <p:tav tm="0">
                                          <p:val>
                                            <p:fltVal val="0"/>
                                          </p:val>
                                        </p:tav>
                                        <p:tav tm="100000">
                                          <p:val>
                                            <p:strVal val="#ppt_w"/>
                                          </p:val>
                                        </p:tav>
                                      </p:tavLst>
                                    </p:anim>
                                    <p:anim calcmode="lin" valueType="num">
                                      <p:cBhvr>
                                        <p:cTn id="116" dur="500" fill="hold"/>
                                        <p:tgtEl>
                                          <p:spTgt spid="1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Word&#10;&#10;Description automatically generated">
            <a:extLst>
              <a:ext uri="{FF2B5EF4-FFF2-40B4-BE49-F238E27FC236}">
                <a16:creationId xmlns:a16="http://schemas.microsoft.com/office/drawing/2014/main" id="{CC34DA9B-390C-FD93-01A3-25F2BD300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Table&#10;&#10;Description automatically generated">
            <a:extLst>
              <a:ext uri="{FF2B5EF4-FFF2-40B4-BE49-F238E27FC236}">
                <a16:creationId xmlns:a16="http://schemas.microsoft.com/office/drawing/2014/main" id="{D62D02FB-DA42-9E3C-CE98-0999E91C3402}"/>
              </a:ext>
            </a:extLst>
          </p:cNvPr>
          <p:cNvPicPr>
            <a:picLocks noChangeAspect="1"/>
          </p:cNvPicPr>
          <p:nvPr/>
        </p:nvPicPr>
        <p:blipFill rotWithShape="1">
          <a:blip r:embed="rId4">
            <a:extLst>
              <a:ext uri="{28A0092B-C50C-407E-A947-70E740481C1C}">
                <a14:useLocalDpi xmlns:a14="http://schemas.microsoft.com/office/drawing/2010/main" val="0"/>
              </a:ext>
            </a:extLst>
          </a:blip>
          <a:srcRect l="7248" r="47246"/>
          <a:stretch/>
        </p:blipFill>
        <p:spPr>
          <a:xfrm>
            <a:off x="4952144" y="0"/>
            <a:ext cx="5548044" cy="6858000"/>
          </a:xfrm>
          <a:prstGeom prst="rect">
            <a:avLst/>
          </a:prstGeom>
        </p:spPr>
      </p:pic>
      <p:sp>
        <p:nvSpPr>
          <p:cNvPr id="6" name="TextBox 5">
            <a:extLst>
              <a:ext uri="{FF2B5EF4-FFF2-40B4-BE49-F238E27FC236}">
                <a16:creationId xmlns:a16="http://schemas.microsoft.com/office/drawing/2014/main" id="{F1F2EBCD-A157-6427-FA36-2C8B5ABBB93B}"/>
              </a:ext>
            </a:extLst>
          </p:cNvPr>
          <p:cNvSpPr txBox="1"/>
          <p:nvPr/>
        </p:nvSpPr>
        <p:spPr>
          <a:xfrm>
            <a:off x="5646974" y="1536194"/>
            <a:ext cx="1645964" cy="461665"/>
          </a:xfrm>
          <a:prstGeom prst="rect">
            <a:avLst/>
          </a:prstGeom>
          <a:noFill/>
        </p:spPr>
        <p:txBody>
          <a:bodyPr wrap="square">
            <a:spAutoFit/>
          </a:bodyPr>
          <a:lstStyle/>
          <a:p>
            <a:pPr algn="ctr"/>
            <a:r>
              <a:rPr lang="en-GB" sz="2400"/>
              <a:t>5 miles</a:t>
            </a:r>
          </a:p>
        </p:txBody>
      </p:sp>
      <p:sp>
        <p:nvSpPr>
          <p:cNvPr id="9" name="TextBox 8">
            <a:extLst>
              <a:ext uri="{FF2B5EF4-FFF2-40B4-BE49-F238E27FC236}">
                <a16:creationId xmlns:a16="http://schemas.microsoft.com/office/drawing/2014/main" id="{9437195E-3770-5527-9FF9-2CE659FC3CF3}"/>
              </a:ext>
            </a:extLst>
          </p:cNvPr>
          <p:cNvSpPr txBox="1"/>
          <p:nvPr/>
        </p:nvSpPr>
        <p:spPr>
          <a:xfrm>
            <a:off x="5646974" y="2541350"/>
            <a:ext cx="1645964" cy="461665"/>
          </a:xfrm>
          <a:prstGeom prst="rect">
            <a:avLst/>
          </a:prstGeom>
          <a:noFill/>
        </p:spPr>
        <p:txBody>
          <a:bodyPr wrap="square">
            <a:spAutoFit/>
          </a:bodyPr>
          <a:lstStyle/>
          <a:p>
            <a:pPr algn="ctr"/>
            <a:r>
              <a:rPr lang="en-GB" sz="2400"/>
              <a:t>10 miles</a:t>
            </a:r>
          </a:p>
        </p:txBody>
      </p:sp>
      <p:sp>
        <p:nvSpPr>
          <p:cNvPr id="10" name="TextBox 9">
            <a:extLst>
              <a:ext uri="{FF2B5EF4-FFF2-40B4-BE49-F238E27FC236}">
                <a16:creationId xmlns:a16="http://schemas.microsoft.com/office/drawing/2014/main" id="{FAA1F6DC-1707-B732-D94F-C97DEBA8D02D}"/>
              </a:ext>
            </a:extLst>
          </p:cNvPr>
          <p:cNvSpPr txBox="1"/>
          <p:nvPr/>
        </p:nvSpPr>
        <p:spPr>
          <a:xfrm>
            <a:off x="5646974" y="3607188"/>
            <a:ext cx="1645964" cy="461665"/>
          </a:xfrm>
          <a:prstGeom prst="rect">
            <a:avLst/>
          </a:prstGeom>
          <a:noFill/>
        </p:spPr>
        <p:txBody>
          <a:bodyPr wrap="square">
            <a:spAutoFit/>
          </a:bodyPr>
          <a:lstStyle/>
          <a:p>
            <a:pPr algn="ctr"/>
            <a:r>
              <a:rPr lang="en-GB" sz="2400"/>
              <a:t>20 miles</a:t>
            </a:r>
          </a:p>
        </p:txBody>
      </p:sp>
      <p:sp>
        <p:nvSpPr>
          <p:cNvPr id="11" name="TextBox 10">
            <a:extLst>
              <a:ext uri="{FF2B5EF4-FFF2-40B4-BE49-F238E27FC236}">
                <a16:creationId xmlns:a16="http://schemas.microsoft.com/office/drawing/2014/main" id="{17ED49E8-5231-2468-8820-0E6F0143D86B}"/>
              </a:ext>
            </a:extLst>
          </p:cNvPr>
          <p:cNvSpPr txBox="1"/>
          <p:nvPr/>
        </p:nvSpPr>
        <p:spPr>
          <a:xfrm>
            <a:off x="5646974" y="4683598"/>
            <a:ext cx="1645964" cy="461665"/>
          </a:xfrm>
          <a:prstGeom prst="rect">
            <a:avLst/>
          </a:prstGeom>
          <a:noFill/>
        </p:spPr>
        <p:txBody>
          <a:bodyPr wrap="square">
            <a:spAutoFit/>
          </a:bodyPr>
          <a:lstStyle/>
          <a:p>
            <a:pPr algn="ctr"/>
            <a:r>
              <a:rPr lang="en-GB" sz="2400"/>
              <a:t>30 miles</a:t>
            </a:r>
          </a:p>
        </p:txBody>
      </p:sp>
      <p:sp>
        <p:nvSpPr>
          <p:cNvPr id="12" name="TextBox 11">
            <a:extLst>
              <a:ext uri="{FF2B5EF4-FFF2-40B4-BE49-F238E27FC236}">
                <a16:creationId xmlns:a16="http://schemas.microsoft.com/office/drawing/2014/main" id="{C0A86D88-3585-76CC-CC79-64559B3D089A}"/>
              </a:ext>
            </a:extLst>
          </p:cNvPr>
          <p:cNvSpPr txBox="1"/>
          <p:nvPr/>
        </p:nvSpPr>
        <p:spPr>
          <a:xfrm>
            <a:off x="5646974" y="5760008"/>
            <a:ext cx="1645964" cy="461665"/>
          </a:xfrm>
          <a:prstGeom prst="rect">
            <a:avLst/>
          </a:prstGeom>
          <a:noFill/>
        </p:spPr>
        <p:txBody>
          <a:bodyPr wrap="square">
            <a:spAutoFit/>
          </a:bodyPr>
          <a:lstStyle/>
          <a:p>
            <a:pPr algn="ctr"/>
            <a:r>
              <a:rPr lang="en-GB" sz="2400"/>
              <a:t>England</a:t>
            </a:r>
          </a:p>
        </p:txBody>
      </p:sp>
      <p:sp>
        <p:nvSpPr>
          <p:cNvPr id="13" name="TextBox 12">
            <a:extLst>
              <a:ext uri="{FF2B5EF4-FFF2-40B4-BE49-F238E27FC236}">
                <a16:creationId xmlns:a16="http://schemas.microsoft.com/office/drawing/2014/main" id="{CC81B4D3-96E9-8DAC-4F45-03B305AE95F1}"/>
              </a:ext>
            </a:extLst>
          </p:cNvPr>
          <p:cNvSpPr txBox="1"/>
          <p:nvPr/>
        </p:nvSpPr>
        <p:spPr>
          <a:xfrm>
            <a:off x="8254898" y="1535987"/>
            <a:ext cx="1645964" cy="461665"/>
          </a:xfrm>
          <a:prstGeom prst="rect">
            <a:avLst/>
          </a:prstGeom>
          <a:noFill/>
        </p:spPr>
        <p:txBody>
          <a:bodyPr wrap="square">
            <a:spAutoFit/>
          </a:bodyPr>
          <a:lstStyle/>
          <a:p>
            <a:pPr algn="ctr"/>
            <a:r>
              <a:rPr lang="en-GB" sz="2400" dirty="0"/>
              <a:t>78</a:t>
            </a:r>
          </a:p>
        </p:txBody>
      </p:sp>
      <p:sp>
        <p:nvSpPr>
          <p:cNvPr id="14" name="TextBox 13">
            <a:extLst>
              <a:ext uri="{FF2B5EF4-FFF2-40B4-BE49-F238E27FC236}">
                <a16:creationId xmlns:a16="http://schemas.microsoft.com/office/drawing/2014/main" id="{99376DE3-7DC7-A2F8-0E8D-8CE511873C15}"/>
              </a:ext>
            </a:extLst>
          </p:cNvPr>
          <p:cNvSpPr txBox="1"/>
          <p:nvPr/>
        </p:nvSpPr>
        <p:spPr>
          <a:xfrm>
            <a:off x="8254898" y="2541350"/>
            <a:ext cx="1645964" cy="461665"/>
          </a:xfrm>
          <a:prstGeom prst="rect">
            <a:avLst/>
          </a:prstGeom>
          <a:noFill/>
        </p:spPr>
        <p:txBody>
          <a:bodyPr wrap="square">
            <a:spAutoFit/>
          </a:bodyPr>
          <a:lstStyle/>
          <a:p>
            <a:pPr algn="ctr"/>
            <a:r>
              <a:rPr lang="en-GB" sz="2400" dirty="0"/>
              <a:t>268</a:t>
            </a:r>
          </a:p>
        </p:txBody>
      </p:sp>
      <p:sp>
        <p:nvSpPr>
          <p:cNvPr id="15" name="TextBox 14">
            <a:extLst>
              <a:ext uri="{FF2B5EF4-FFF2-40B4-BE49-F238E27FC236}">
                <a16:creationId xmlns:a16="http://schemas.microsoft.com/office/drawing/2014/main" id="{C270F820-072F-BC82-9756-CB9A111854F6}"/>
              </a:ext>
            </a:extLst>
          </p:cNvPr>
          <p:cNvSpPr txBox="1"/>
          <p:nvPr/>
        </p:nvSpPr>
        <p:spPr>
          <a:xfrm>
            <a:off x="8254898" y="3624153"/>
            <a:ext cx="1645964" cy="461665"/>
          </a:xfrm>
          <a:prstGeom prst="rect">
            <a:avLst/>
          </a:prstGeom>
          <a:noFill/>
        </p:spPr>
        <p:txBody>
          <a:bodyPr wrap="square">
            <a:spAutoFit/>
          </a:bodyPr>
          <a:lstStyle/>
          <a:p>
            <a:pPr algn="ctr"/>
            <a:r>
              <a:rPr lang="en-GB" sz="2400" dirty="0"/>
              <a:t>532</a:t>
            </a:r>
          </a:p>
        </p:txBody>
      </p:sp>
      <p:sp>
        <p:nvSpPr>
          <p:cNvPr id="16" name="TextBox 15">
            <a:extLst>
              <a:ext uri="{FF2B5EF4-FFF2-40B4-BE49-F238E27FC236}">
                <a16:creationId xmlns:a16="http://schemas.microsoft.com/office/drawing/2014/main" id="{41EEBABD-32CB-2969-936C-9B8E20F5B503}"/>
              </a:ext>
            </a:extLst>
          </p:cNvPr>
          <p:cNvSpPr txBox="1"/>
          <p:nvPr/>
        </p:nvSpPr>
        <p:spPr>
          <a:xfrm>
            <a:off x="8254898" y="4683597"/>
            <a:ext cx="1645964" cy="461665"/>
          </a:xfrm>
          <a:prstGeom prst="rect">
            <a:avLst/>
          </a:prstGeom>
          <a:noFill/>
        </p:spPr>
        <p:txBody>
          <a:bodyPr wrap="square">
            <a:spAutoFit/>
          </a:bodyPr>
          <a:lstStyle/>
          <a:p>
            <a:pPr algn="ctr"/>
            <a:r>
              <a:rPr lang="en-GB" sz="2400" dirty="0"/>
              <a:t>1,039</a:t>
            </a:r>
          </a:p>
        </p:txBody>
      </p:sp>
      <p:sp>
        <p:nvSpPr>
          <p:cNvPr id="17" name="TextBox 16">
            <a:extLst>
              <a:ext uri="{FF2B5EF4-FFF2-40B4-BE49-F238E27FC236}">
                <a16:creationId xmlns:a16="http://schemas.microsoft.com/office/drawing/2014/main" id="{46148010-E3AE-F320-D3C9-1DFE9C7FB43E}"/>
              </a:ext>
            </a:extLst>
          </p:cNvPr>
          <p:cNvSpPr txBox="1"/>
          <p:nvPr/>
        </p:nvSpPr>
        <p:spPr>
          <a:xfrm>
            <a:off x="8254898" y="5770817"/>
            <a:ext cx="1645964" cy="461665"/>
          </a:xfrm>
          <a:prstGeom prst="rect">
            <a:avLst/>
          </a:prstGeom>
          <a:noFill/>
        </p:spPr>
        <p:txBody>
          <a:bodyPr wrap="square">
            <a:spAutoFit/>
          </a:bodyPr>
          <a:lstStyle/>
          <a:p>
            <a:pPr algn="ctr"/>
            <a:r>
              <a:rPr lang="en-GB" sz="2400" dirty="0"/>
              <a:t>10,000</a:t>
            </a:r>
          </a:p>
        </p:txBody>
      </p:sp>
    </p:spTree>
    <p:extLst>
      <p:ext uri="{BB962C8B-B14F-4D97-AF65-F5344CB8AC3E}">
        <p14:creationId xmlns:p14="http://schemas.microsoft.com/office/powerpoint/2010/main" val="318931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Word&#10;&#10;Description automatically generated">
            <a:extLst>
              <a:ext uri="{FF2B5EF4-FFF2-40B4-BE49-F238E27FC236}">
                <a16:creationId xmlns:a16="http://schemas.microsoft.com/office/drawing/2014/main" id="{AF9ECB4F-81AF-4B32-6EC3-994FBDEE204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Table&#10;&#10;Description automatically generated">
            <a:extLst>
              <a:ext uri="{FF2B5EF4-FFF2-40B4-BE49-F238E27FC236}">
                <a16:creationId xmlns:a16="http://schemas.microsoft.com/office/drawing/2014/main" id="{6F86B347-F6D2-F1EA-9F23-1BCBC4CA3EE9}"/>
              </a:ext>
            </a:extLst>
          </p:cNvPr>
          <p:cNvPicPr>
            <a:picLocks noChangeAspect="1"/>
          </p:cNvPicPr>
          <p:nvPr/>
        </p:nvPicPr>
        <p:blipFill rotWithShape="1">
          <a:blip r:embed="rId4">
            <a:extLst>
              <a:ext uri="{28A0092B-C50C-407E-A947-70E740481C1C}">
                <a14:useLocalDpi xmlns:a14="http://schemas.microsoft.com/office/drawing/2010/main" val="0"/>
              </a:ext>
            </a:extLst>
          </a:blip>
          <a:srcRect l="5309" r="2838" b="59850"/>
          <a:stretch/>
        </p:blipFill>
        <p:spPr>
          <a:xfrm>
            <a:off x="3760342" y="79493"/>
            <a:ext cx="8316622" cy="2044821"/>
          </a:xfrm>
          <a:prstGeom prst="rect">
            <a:avLst/>
          </a:prstGeom>
        </p:spPr>
      </p:pic>
      <p:pic>
        <p:nvPicPr>
          <p:cNvPr id="4" name="Picture 3" descr="Table&#10;&#10;Description automatically generated">
            <a:extLst>
              <a:ext uri="{FF2B5EF4-FFF2-40B4-BE49-F238E27FC236}">
                <a16:creationId xmlns:a16="http://schemas.microsoft.com/office/drawing/2014/main" id="{07A526AB-F149-45C5-F901-AC03A956BEB2}"/>
              </a:ext>
            </a:extLst>
          </p:cNvPr>
          <p:cNvPicPr>
            <a:picLocks noChangeAspect="1"/>
          </p:cNvPicPr>
          <p:nvPr/>
        </p:nvPicPr>
        <p:blipFill rotWithShape="1">
          <a:blip r:embed="rId4">
            <a:extLst>
              <a:ext uri="{28A0092B-C50C-407E-A947-70E740481C1C}">
                <a14:useLocalDpi xmlns:a14="http://schemas.microsoft.com/office/drawing/2010/main" val="0"/>
              </a:ext>
            </a:extLst>
          </a:blip>
          <a:srcRect l="5309" t="22896" r="2838" b="59850"/>
          <a:stretch/>
        </p:blipFill>
        <p:spPr>
          <a:xfrm>
            <a:off x="3760342" y="2162841"/>
            <a:ext cx="8316622" cy="878700"/>
          </a:xfrm>
          <a:prstGeom prst="rect">
            <a:avLst/>
          </a:prstGeom>
        </p:spPr>
      </p:pic>
      <p:pic>
        <p:nvPicPr>
          <p:cNvPr id="5" name="Picture 4" descr="Table&#10;&#10;Description automatically generated">
            <a:extLst>
              <a:ext uri="{FF2B5EF4-FFF2-40B4-BE49-F238E27FC236}">
                <a16:creationId xmlns:a16="http://schemas.microsoft.com/office/drawing/2014/main" id="{2C07F493-B40A-F6CB-22BB-FD0799AADF53}"/>
              </a:ext>
            </a:extLst>
          </p:cNvPr>
          <p:cNvPicPr>
            <a:picLocks noChangeAspect="1"/>
          </p:cNvPicPr>
          <p:nvPr/>
        </p:nvPicPr>
        <p:blipFill rotWithShape="1">
          <a:blip r:embed="rId4">
            <a:extLst>
              <a:ext uri="{28A0092B-C50C-407E-A947-70E740481C1C}">
                <a14:useLocalDpi xmlns:a14="http://schemas.microsoft.com/office/drawing/2010/main" val="0"/>
              </a:ext>
            </a:extLst>
          </a:blip>
          <a:srcRect l="5309" t="22896" r="2838" b="59850"/>
          <a:stretch/>
        </p:blipFill>
        <p:spPr>
          <a:xfrm>
            <a:off x="3760342" y="3069796"/>
            <a:ext cx="8316622" cy="878700"/>
          </a:xfrm>
          <a:prstGeom prst="rect">
            <a:avLst/>
          </a:prstGeom>
        </p:spPr>
      </p:pic>
      <p:pic>
        <p:nvPicPr>
          <p:cNvPr id="8" name="Picture 7" descr="Table&#10;&#10;Description automatically generated">
            <a:extLst>
              <a:ext uri="{FF2B5EF4-FFF2-40B4-BE49-F238E27FC236}">
                <a16:creationId xmlns:a16="http://schemas.microsoft.com/office/drawing/2014/main" id="{BACCEC6F-7CED-DE93-4BD9-22458A408F4D}"/>
              </a:ext>
            </a:extLst>
          </p:cNvPr>
          <p:cNvPicPr>
            <a:picLocks noChangeAspect="1"/>
          </p:cNvPicPr>
          <p:nvPr/>
        </p:nvPicPr>
        <p:blipFill rotWithShape="1">
          <a:blip r:embed="rId4">
            <a:extLst>
              <a:ext uri="{28A0092B-C50C-407E-A947-70E740481C1C}">
                <a14:useLocalDpi xmlns:a14="http://schemas.microsoft.com/office/drawing/2010/main" val="0"/>
              </a:ext>
            </a:extLst>
          </a:blip>
          <a:srcRect l="5309" t="22896" r="2838" b="59850"/>
          <a:stretch/>
        </p:blipFill>
        <p:spPr>
          <a:xfrm>
            <a:off x="3760342" y="3976750"/>
            <a:ext cx="8316622" cy="878700"/>
          </a:xfrm>
          <a:prstGeom prst="rect">
            <a:avLst/>
          </a:prstGeom>
        </p:spPr>
      </p:pic>
      <p:pic>
        <p:nvPicPr>
          <p:cNvPr id="9" name="Picture 8" descr="Table&#10;&#10;Description automatically generated">
            <a:extLst>
              <a:ext uri="{FF2B5EF4-FFF2-40B4-BE49-F238E27FC236}">
                <a16:creationId xmlns:a16="http://schemas.microsoft.com/office/drawing/2014/main" id="{9D2D66C9-5DE7-FADF-C188-3B7922FF4F89}"/>
              </a:ext>
            </a:extLst>
          </p:cNvPr>
          <p:cNvPicPr>
            <a:picLocks noChangeAspect="1"/>
          </p:cNvPicPr>
          <p:nvPr/>
        </p:nvPicPr>
        <p:blipFill rotWithShape="1">
          <a:blip r:embed="rId4">
            <a:extLst>
              <a:ext uri="{28A0092B-C50C-407E-A947-70E740481C1C}">
                <a14:useLocalDpi xmlns:a14="http://schemas.microsoft.com/office/drawing/2010/main" val="0"/>
              </a:ext>
            </a:extLst>
          </a:blip>
          <a:srcRect l="5309" t="22896" r="2838" b="59850"/>
          <a:stretch/>
        </p:blipFill>
        <p:spPr>
          <a:xfrm>
            <a:off x="3760342" y="4883704"/>
            <a:ext cx="8316622" cy="878700"/>
          </a:xfrm>
          <a:prstGeom prst="rect">
            <a:avLst/>
          </a:prstGeom>
        </p:spPr>
      </p:pic>
      <p:pic>
        <p:nvPicPr>
          <p:cNvPr id="10" name="Picture 9" descr="Table&#10;&#10;Description automatically generated">
            <a:extLst>
              <a:ext uri="{FF2B5EF4-FFF2-40B4-BE49-F238E27FC236}">
                <a16:creationId xmlns:a16="http://schemas.microsoft.com/office/drawing/2014/main" id="{649E8C22-8B1F-F115-A544-A952203D5B6E}"/>
              </a:ext>
            </a:extLst>
          </p:cNvPr>
          <p:cNvPicPr>
            <a:picLocks noChangeAspect="1"/>
          </p:cNvPicPr>
          <p:nvPr/>
        </p:nvPicPr>
        <p:blipFill rotWithShape="1">
          <a:blip r:embed="rId4">
            <a:extLst>
              <a:ext uri="{28A0092B-C50C-407E-A947-70E740481C1C}">
                <a14:useLocalDpi xmlns:a14="http://schemas.microsoft.com/office/drawing/2010/main" val="0"/>
              </a:ext>
            </a:extLst>
          </a:blip>
          <a:srcRect l="5309" t="22896" r="2838" b="59850"/>
          <a:stretch/>
        </p:blipFill>
        <p:spPr>
          <a:xfrm>
            <a:off x="3760342" y="5762404"/>
            <a:ext cx="8316622" cy="878700"/>
          </a:xfrm>
          <a:prstGeom prst="rect">
            <a:avLst/>
          </a:prstGeom>
        </p:spPr>
      </p:pic>
      <p:sp>
        <p:nvSpPr>
          <p:cNvPr id="12" name="TextBox 11">
            <a:extLst>
              <a:ext uri="{FF2B5EF4-FFF2-40B4-BE49-F238E27FC236}">
                <a16:creationId xmlns:a16="http://schemas.microsoft.com/office/drawing/2014/main" id="{60F2C483-CDC2-D019-57E7-AD79ADC5ECDB}"/>
              </a:ext>
            </a:extLst>
          </p:cNvPr>
          <p:cNvSpPr txBox="1"/>
          <p:nvPr/>
        </p:nvSpPr>
        <p:spPr>
          <a:xfrm>
            <a:off x="3952982" y="431782"/>
            <a:ext cx="2488915"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chemeClr val="bg1"/>
                </a:solidFill>
                <a:effectLst/>
                <a:latin typeface="+mj-lt"/>
                <a:ea typeface="MS PGothic" panose="020B0600070205080204" pitchFamily="34" charset="-128"/>
              </a:rPr>
              <a:t>Job opportunity</a:t>
            </a:r>
          </a:p>
        </p:txBody>
      </p:sp>
      <p:sp>
        <p:nvSpPr>
          <p:cNvPr id="13" name="TextBox 12">
            <a:extLst>
              <a:ext uri="{FF2B5EF4-FFF2-40B4-BE49-F238E27FC236}">
                <a16:creationId xmlns:a16="http://schemas.microsoft.com/office/drawing/2014/main" id="{BC0E9D70-6515-2B4A-4E9E-17FE5F40D5A4}"/>
              </a:ext>
            </a:extLst>
          </p:cNvPr>
          <p:cNvSpPr txBox="1"/>
          <p:nvPr/>
        </p:nvSpPr>
        <p:spPr>
          <a:xfrm>
            <a:off x="6517241" y="251503"/>
            <a:ext cx="1301393" cy="95410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chemeClr val="bg1"/>
                </a:solidFill>
                <a:effectLst/>
                <a:latin typeface="+mj-lt"/>
                <a:ea typeface="MS PGothic" panose="020B0600070205080204" pitchFamily="34" charset="-128"/>
              </a:rPr>
              <a:t>Closing date</a:t>
            </a:r>
          </a:p>
        </p:txBody>
      </p:sp>
      <p:sp>
        <p:nvSpPr>
          <p:cNvPr id="14" name="TextBox 13">
            <a:extLst>
              <a:ext uri="{FF2B5EF4-FFF2-40B4-BE49-F238E27FC236}">
                <a16:creationId xmlns:a16="http://schemas.microsoft.com/office/drawing/2014/main" id="{36A4F852-F5F6-17CD-2A88-95145CA4DC1F}"/>
              </a:ext>
            </a:extLst>
          </p:cNvPr>
          <p:cNvSpPr txBox="1"/>
          <p:nvPr/>
        </p:nvSpPr>
        <p:spPr>
          <a:xfrm>
            <a:off x="7893978" y="240078"/>
            <a:ext cx="1301393" cy="95410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chemeClr val="bg1"/>
                </a:solidFill>
                <a:effectLst/>
                <a:latin typeface="+mj-lt"/>
                <a:ea typeface="MS PGothic" panose="020B0600070205080204" pitchFamily="34" charset="-128"/>
              </a:rPr>
              <a:t>Weekly salary</a:t>
            </a:r>
          </a:p>
        </p:txBody>
      </p:sp>
      <p:sp>
        <p:nvSpPr>
          <p:cNvPr id="15" name="TextBox 14">
            <a:extLst>
              <a:ext uri="{FF2B5EF4-FFF2-40B4-BE49-F238E27FC236}">
                <a16:creationId xmlns:a16="http://schemas.microsoft.com/office/drawing/2014/main" id="{0C74FB64-1943-D845-5B54-99B5FA2C1FD0}"/>
              </a:ext>
            </a:extLst>
          </p:cNvPr>
          <p:cNvSpPr txBox="1"/>
          <p:nvPr/>
        </p:nvSpPr>
        <p:spPr>
          <a:xfrm>
            <a:off x="9247949" y="431782"/>
            <a:ext cx="2655168"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chemeClr val="bg1"/>
                </a:solidFill>
                <a:effectLst/>
                <a:latin typeface="+mj-lt"/>
                <a:ea typeface="MS PGothic" panose="020B0600070205080204" pitchFamily="34" charset="-128"/>
              </a:rPr>
              <a:t>Annual salary</a:t>
            </a:r>
          </a:p>
        </p:txBody>
      </p:sp>
      <p:sp>
        <p:nvSpPr>
          <p:cNvPr id="17" name="TextBox 16">
            <a:extLst>
              <a:ext uri="{FF2B5EF4-FFF2-40B4-BE49-F238E27FC236}">
                <a16:creationId xmlns:a16="http://schemas.microsoft.com/office/drawing/2014/main" id="{08B3853E-D5E2-0EBE-05E4-630B42D47CF3}"/>
              </a:ext>
            </a:extLst>
          </p:cNvPr>
          <p:cNvSpPr txBox="1"/>
          <p:nvPr/>
        </p:nvSpPr>
        <p:spPr>
          <a:xfrm>
            <a:off x="3952981" y="1338275"/>
            <a:ext cx="2488915"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Accounting, </a:t>
            </a:r>
            <a:r>
              <a:rPr kumimoji="0" lang="en-GB" altLang="en-US" sz="1800" b="0" i="0" u="none" strike="noStrike" cap="none" normalizeH="0" baseline="0" dirty="0" err="1">
                <a:ln>
                  <a:noFill/>
                </a:ln>
                <a:solidFill>
                  <a:schemeClr val="tx1"/>
                </a:solidFill>
                <a:effectLst/>
                <a:latin typeface="+mn-lt"/>
                <a:ea typeface="MS PGothic" panose="020B0600070205080204" pitchFamily="34" charset="-128"/>
              </a:rPr>
              <a:t>Elecomm</a:t>
            </a: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 Limited</a:t>
            </a:r>
          </a:p>
        </p:txBody>
      </p:sp>
      <p:sp>
        <p:nvSpPr>
          <p:cNvPr id="19" name="TextBox 18">
            <a:extLst>
              <a:ext uri="{FF2B5EF4-FFF2-40B4-BE49-F238E27FC236}">
                <a16:creationId xmlns:a16="http://schemas.microsoft.com/office/drawing/2014/main" id="{E36369E9-51BB-51CB-D54D-32407A369BDF}"/>
              </a:ext>
            </a:extLst>
          </p:cNvPr>
          <p:cNvSpPr txBox="1"/>
          <p:nvPr/>
        </p:nvSpPr>
        <p:spPr>
          <a:xfrm>
            <a:off x="3952981" y="2239131"/>
            <a:ext cx="2564260"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Digital Marketing,</a:t>
            </a:r>
            <a:r>
              <a:rPr kumimoji="0" lang="en-GB" altLang="en-US" sz="1800" b="0" i="0" u="none" strike="noStrike" cap="none" normalizeH="0" dirty="0">
                <a:ln>
                  <a:noFill/>
                </a:ln>
                <a:solidFill>
                  <a:schemeClr val="tx1"/>
                </a:solidFill>
                <a:effectLst/>
                <a:latin typeface="+mn-lt"/>
                <a:ea typeface="MS PGothic" panose="020B0600070205080204" pitchFamily="34" charset="-128"/>
              </a:rPr>
              <a:t> BLE Lighting and Power</a:t>
            </a:r>
            <a:endParaRPr kumimoji="0" lang="en-GB" altLang="en-US" sz="1800" b="0" i="0" u="none" strike="noStrike" cap="none" normalizeH="0" baseline="0" dirty="0">
              <a:ln>
                <a:noFill/>
              </a:ln>
              <a:solidFill>
                <a:schemeClr val="tx1"/>
              </a:solidFill>
              <a:effectLst/>
              <a:latin typeface="+mn-lt"/>
              <a:ea typeface="MS PGothic" panose="020B0600070205080204" pitchFamily="34" charset="-128"/>
            </a:endParaRPr>
          </a:p>
        </p:txBody>
      </p:sp>
      <p:sp>
        <p:nvSpPr>
          <p:cNvPr id="21" name="TextBox 20">
            <a:extLst>
              <a:ext uri="{FF2B5EF4-FFF2-40B4-BE49-F238E27FC236}">
                <a16:creationId xmlns:a16="http://schemas.microsoft.com/office/drawing/2014/main" id="{65FB6EC5-4807-4AA0-F0A7-72D7A0F90241}"/>
              </a:ext>
            </a:extLst>
          </p:cNvPr>
          <p:cNvSpPr txBox="1"/>
          <p:nvPr/>
        </p:nvSpPr>
        <p:spPr>
          <a:xfrm>
            <a:off x="3952981" y="3185980"/>
            <a:ext cx="2221788"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Dental Nurse, Killamarsh Dental</a:t>
            </a:r>
          </a:p>
        </p:txBody>
      </p:sp>
      <p:sp>
        <p:nvSpPr>
          <p:cNvPr id="23" name="TextBox 22">
            <a:extLst>
              <a:ext uri="{FF2B5EF4-FFF2-40B4-BE49-F238E27FC236}">
                <a16:creationId xmlns:a16="http://schemas.microsoft.com/office/drawing/2014/main" id="{A55EB323-C5D3-BF4C-C029-B74EE89D5885}"/>
              </a:ext>
            </a:extLst>
          </p:cNvPr>
          <p:cNvSpPr txBox="1"/>
          <p:nvPr/>
        </p:nvSpPr>
        <p:spPr>
          <a:xfrm>
            <a:off x="3934379" y="4064680"/>
            <a:ext cx="2488915"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Commis Chef,</a:t>
            </a:r>
            <a:r>
              <a:rPr kumimoji="0" lang="en-GB" altLang="en-US" sz="1800" b="0" i="0" u="none" strike="noStrike" cap="none" normalizeH="0" dirty="0">
                <a:ln>
                  <a:noFill/>
                </a:ln>
                <a:solidFill>
                  <a:schemeClr val="tx1"/>
                </a:solidFill>
                <a:effectLst/>
                <a:latin typeface="+mn-lt"/>
                <a:ea typeface="MS PGothic" panose="020B0600070205080204" pitchFamily="34" charset="-128"/>
              </a:rPr>
              <a:t> Bay Tree Bistro</a:t>
            </a:r>
            <a:endParaRPr kumimoji="0" lang="en-GB" altLang="en-US" sz="1800" b="0" i="0" u="none" strike="noStrike" cap="none" normalizeH="0" baseline="0" dirty="0">
              <a:ln>
                <a:noFill/>
              </a:ln>
              <a:solidFill>
                <a:schemeClr val="tx1"/>
              </a:solidFill>
              <a:effectLst/>
              <a:latin typeface="+mn-lt"/>
              <a:ea typeface="MS PGothic" panose="020B0600070205080204" pitchFamily="34" charset="-128"/>
            </a:endParaRPr>
          </a:p>
        </p:txBody>
      </p:sp>
      <p:sp>
        <p:nvSpPr>
          <p:cNvPr id="25" name="TextBox 24">
            <a:extLst>
              <a:ext uri="{FF2B5EF4-FFF2-40B4-BE49-F238E27FC236}">
                <a16:creationId xmlns:a16="http://schemas.microsoft.com/office/drawing/2014/main" id="{0B346FC1-BB13-C44E-0F49-E5990C9A1B12}"/>
              </a:ext>
            </a:extLst>
          </p:cNvPr>
          <p:cNvSpPr txBox="1"/>
          <p:nvPr/>
        </p:nvSpPr>
        <p:spPr>
          <a:xfrm>
            <a:off x="3952981" y="4971634"/>
            <a:ext cx="2488915"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Flooring,</a:t>
            </a:r>
            <a:r>
              <a:rPr kumimoji="0" lang="en-GB" altLang="en-US" sz="1800" b="0" i="0" u="none" strike="noStrike" cap="none" normalizeH="0" dirty="0">
                <a:ln>
                  <a:noFill/>
                </a:ln>
                <a:solidFill>
                  <a:schemeClr val="tx1"/>
                </a:solidFill>
                <a:effectLst/>
                <a:latin typeface="+mn-lt"/>
                <a:ea typeface="MS PGothic" panose="020B0600070205080204" pitchFamily="34" charset="-128"/>
              </a:rPr>
              <a:t> CD Carpets</a:t>
            </a:r>
            <a:endParaRPr kumimoji="0" lang="en-GB" altLang="en-US" sz="1800" b="0" i="0" u="none" strike="noStrike" cap="none" normalizeH="0" baseline="0" dirty="0">
              <a:ln>
                <a:noFill/>
              </a:ln>
              <a:solidFill>
                <a:schemeClr val="tx1"/>
              </a:solidFill>
              <a:effectLst/>
              <a:latin typeface="+mn-lt"/>
              <a:ea typeface="MS PGothic" panose="020B0600070205080204" pitchFamily="34" charset="-128"/>
            </a:endParaRPr>
          </a:p>
        </p:txBody>
      </p:sp>
      <p:sp>
        <p:nvSpPr>
          <p:cNvPr id="27" name="TextBox 26">
            <a:extLst>
              <a:ext uri="{FF2B5EF4-FFF2-40B4-BE49-F238E27FC236}">
                <a16:creationId xmlns:a16="http://schemas.microsoft.com/office/drawing/2014/main" id="{BDE6316C-BBCE-975A-0A23-592E632B40B3}"/>
              </a:ext>
            </a:extLst>
          </p:cNvPr>
          <p:cNvSpPr txBox="1"/>
          <p:nvPr/>
        </p:nvSpPr>
        <p:spPr>
          <a:xfrm>
            <a:off x="3952981" y="5878588"/>
            <a:ext cx="2221788"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Machinist, Go Tools</a:t>
            </a:r>
          </a:p>
        </p:txBody>
      </p:sp>
      <p:sp>
        <p:nvSpPr>
          <p:cNvPr id="30" name="TextBox 29">
            <a:extLst>
              <a:ext uri="{FF2B5EF4-FFF2-40B4-BE49-F238E27FC236}">
                <a16:creationId xmlns:a16="http://schemas.microsoft.com/office/drawing/2014/main" id="{2FB52156-2686-51EE-E0FE-6FC2888BE7C9}"/>
              </a:ext>
            </a:extLst>
          </p:cNvPr>
          <p:cNvSpPr txBox="1"/>
          <p:nvPr/>
        </p:nvSpPr>
        <p:spPr>
          <a:xfrm>
            <a:off x="6673612" y="1480296"/>
            <a:ext cx="1145022"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23</a:t>
            </a:r>
            <a:r>
              <a:rPr kumimoji="0" lang="en-GB" altLang="en-US" sz="1800" b="0" i="0" u="none" strike="noStrike" cap="none" normalizeH="0" baseline="30000" dirty="0">
                <a:ln>
                  <a:noFill/>
                </a:ln>
                <a:solidFill>
                  <a:schemeClr val="tx1"/>
                </a:solidFill>
                <a:effectLst/>
                <a:latin typeface="+mn-lt"/>
                <a:ea typeface="MS PGothic" panose="020B0600070205080204" pitchFamily="34" charset="-128"/>
              </a:rPr>
              <a:t>rd</a:t>
            </a: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 Sept</a:t>
            </a:r>
          </a:p>
        </p:txBody>
      </p:sp>
      <p:sp>
        <p:nvSpPr>
          <p:cNvPr id="31" name="TextBox 30">
            <a:extLst>
              <a:ext uri="{FF2B5EF4-FFF2-40B4-BE49-F238E27FC236}">
                <a16:creationId xmlns:a16="http://schemas.microsoft.com/office/drawing/2014/main" id="{AD9A1DE8-E678-3CEF-DB12-ED38BDC4B718}"/>
              </a:ext>
            </a:extLst>
          </p:cNvPr>
          <p:cNvSpPr txBox="1"/>
          <p:nvPr/>
        </p:nvSpPr>
        <p:spPr>
          <a:xfrm>
            <a:off x="6673493" y="2417526"/>
            <a:ext cx="988888"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dirty="0">
                <a:ea typeface="MS PGothic" panose="020B0600070205080204" pitchFamily="34" charset="-128"/>
              </a:rPr>
              <a:t>7</a:t>
            </a:r>
            <a:r>
              <a:rPr lang="en-GB" altLang="en-US" baseline="30000" dirty="0">
                <a:ea typeface="MS PGothic" panose="020B0600070205080204" pitchFamily="34" charset="-128"/>
              </a:rPr>
              <a:t>th</a:t>
            </a:r>
            <a:r>
              <a:rPr lang="en-GB" altLang="en-US" dirty="0">
                <a:ea typeface="MS PGothic" panose="020B0600070205080204" pitchFamily="34" charset="-128"/>
              </a:rPr>
              <a:t> Nov</a:t>
            </a:r>
            <a:endParaRPr kumimoji="0" lang="en-GB" altLang="en-US" sz="1800" b="0" i="0" u="none" strike="noStrike" cap="none" normalizeH="0" baseline="0" dirty="0">
              <a:ln>
                <a:noFill/>
              </a:ln>
              <a:solidFill>
                <a:schemeClr val="tx1"/>
              </a:solidFill>
              <a:effectLst/>
              <a:ea typeface="MS PGothic" panose="020B0600070205080204" pitchFamily="34" charset="-128"/>
            </a:endParaRPr>
          </a:p>
        </p:txBody>
      </p:sp>
      <p:sp>
        <p:nvSpPr>
          <p:cNvPr id="32" name="TextBox 31">
            <a:extLst>
              <a:ext uri="{FF2B5EF4-FFF2-40B4-BE49-F238E27FC236}">
                <a16:creationId xmlns:a16="http://schemas.microsoft.com/office/drawing/2014/main" id="{52838C7A-4172-7CA7-05F6-9AEB055A41E5}"/>
              </a:ext>
            </a:extLst>
          </p:cNvPr>
          <p:cNvSpPr txBox="1"/>
          <p:nvPr/>
        </p:nvSpPr>
        <p:spPr>
          <a:xfrm>
            <a:off x="6673492" y="3297911"/>
            <a:ext cx="1145141"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dirty="0">
                <a:ea typeface="MS PGothic" panose="020B0600070205080204" pitchFamily="34" charset="-128"/>
              </a:rPr>
              <a:t>26</a:t>
            </a:r>
            <a:r>
              <a:rPr lang="en-GB" altLang="en-US" baseline="30000" dirty="0">
                <a:ea typeface="MS PGothic" panose="020B0600070205080204" pitchFamily="34" charset="-128"/>
              </a:rPr>
              <a:t>th</a:t>
            </a:r>
            <a:r>
              <a:rPr lang="en-GB" altLang="en-US" dirty="0">
                <a:ea typeface="MS PGothic" panose="020B0600070205080204" pitchFamily="34" charset="-128"/>
              </a:rPr>
              <a:t> Sept</a:t>
            </a:r>
            <a:endParaRPr kumimoji="0" lang="en-GB" altLang="en-US" sz="1800" b="0" i="0" u="none" strike="noStrike" cap="none" normalizeH="0" baseline="0" dirty="0">
              <a:ln>
                <a:noFill/>
              </a:ln>
              <a:solidFill>
                <a:schemeClr val="tx1"/>
              </a:solidFill>
              <a:effectLst/>
              <a:ea typeface="MS PGothic" panose="020B0600070205080204" pitchFamily="34" charset="-128"/>
            </a:endParaRPr>
          </a:p>
        </p:txBody>
      </p:sp>
      <p:sp>
        <p:nvSpPr>
          <p:cNvPr id="33" name="TextBox 32">
            <a:extLst>
              <a:ext uri="{FF2B5EF4-FFF2-40B4-BE49-F238E27FC236}">
                <a16:creationId xmlns:a16="http://schemas.microsoft.com/office/drawing/2014/main" id="{8DB51AB5-3222-CF3F-DA97-7B33D9CFBAF4}"/>
              </a:ext>
            </a:extLst>
          </p:cNvPr>
          <p:cNvSpPr txBox="1"/>
          <p:nvPr/>
        </p:nvSpPr>
        <p:spPr>
          <a:xfrm>
            <a:off x="6673493" y="4176611"/>
            <a:ext cx="988888"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dirty="0">
                <a:ea typeface="MS PGothic" panose="020B0600070205080204" pitchFamily="34" charset="-128"/>
              </a:rPr>
              <a:t>7</a:t>
            </a:r>
            <a:r>
              <a:rPr lang="en-GB" altLang="en-US" baseline="30000" dirty="0">
                <a:ea typeface="MS PGothic" panose="020B0600070205080204" pitchFamily="34" charset="-128"/>
              </a:rPr>
              <a:t>th</a:t>
            </a:r>
            <a:r>
              <a:rPr lang="en-GB" altLang="en-US" dirty="0">
                <a:ea typeface="MS PGothic" panose="020B0600070205080204" pitchFamily="34" charset="-128"/>
              </a:rPr>
              <a:t> Oct</a:t>
            </a:r>
            <a:endParaRPr kumimoji="0" lang="en-GB" altLang="en-US" sz="1800" b="0" i="0" u="none" strike="noStrike" cap="none" normalizeH="0" baseline="0" dirty="0">
              <a:ln>
                <a:noFill/>
              </a:ln>
              <a:solidFill>
                <a:schemeClr val="tx1"/>
              </a:solidFill>
              <a:effectLst/>
              <a:ea typeface="MS PGothic" panose="020B0600070205080204" pitchFamily="34" charset="-128"/>
            </a:endParaRPr>
          </a:p>
        </p:txBody>
      </p:sp>
      <p:sp>
        <p:nvSpPr>
          <p:cNvPr id="34" name="TextBox 33">
            <a:extLst>
              <a:ext uri="{FF2B5EF4-FFF2-40B4-BE49-F238E27FC236}">
                <a16:creationId xmlns:a16="http://schemas.microsoft.com/office/drawing/2014/main" id="{36637D76-2FAA-1D7C-4252-4F3ABF45C40D}"/>
              </a:ext>
            </a:extLst>
          </p:cNvPr>
          <p:cNvSpPr txBox="1"/>
          <p:nvPr/>
        </p:nvSpPr>
        <p:spPr>
          <a:xfrm>
            <a:off x="6673493" y="5118720"/>
            <a:ext cx="1145140"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dirty="0">
                <a:ea typeface="MS PGothic" panose="020B0600070205080204" pitchFamily="34" charset="-128"/>
              </a:rPr>
              <a:t>30</a:t>
            </a:r>
            <a:r>
              <a:rPr lang="en-GB" altLang="en-US" baseline="30000" dirty="0">
                <a:ea typeface="MS PGothic" panose="020B0600070205080204" pitchFamily="34" charset="-128"/>
              </a:rPr>
              <a:t>th</a:t>
            </a:r>
            <a:r>
              <a:rPr lang="en-GB" altLang="en-US" dirty="0">
                <a:ea typeface="MS PGothic" panose="020B0600070205080204" pitchFamily="34" charset="-128"/>
              </a:rPr>
              <a:t> Sept</a:t>
            </a:r>
            <a:endParaRPr kumimoji="0" lang="en-GB" altLang="en-US" sz="1800" b="0" i="0" u="none" strike="noStrike" cap="none" normalizeH="0" baseline="0" dirty="0">
              <a:ln>
                <a:noFill/>
              </a:ln>
              <a:solidFill>
                <a:schemeClr val="tx1"/>
              </a:solidFill>
              <a:effectLst/>
              <a:ea typeface="MS PGothic" panose="020B0600070205080204" pitchFamily="34" charset="-128"/>
            </a:endParaRPr>
          </a:p>
        </p:txBody>
      </p:sp>
      <p:sp>
        <p:nvSpPr>
          <p:cNvPr id="35" name="TextBox 34">
            <a:extLst>
              <a:ext uri="{FF2B5EF4-FFF2-40B4-BE49-F238E27FC236}">
                <a16:creationId xmlns:a16="http://schemas.microsoft.com/office/drawing/2014/main" id="{540E9336-473C-91F8-46E6-C3AFEDB7C3B9}"/>
              </a:ext>
            </a:extLst>
          </p:cNvPr>
          <p:cNvSpPr txBox="1"/>
          <p:nvPr/>
        </p:nvSpPr>
        <p:spPr>
          <a:xfrm>
            <a:off x="6673492" y="5997420"/>
            <a:ext cx="1220485"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dirty="0">
                <a:ea typeface="MS PGothic" panose="020B0600070205080204" pitchFamily="34" charset="-128"/>
              </a:rPr>
              <a:t>29</a:t>
            </a:r>
            <a:r>
              <a:rPr lang="en-GB" altLang="en-US" baseline="30000" dirty="0">
                <a:ea typeface="MS PGothic" panose="020B0600070205080204" pitchFamily="34" charset="-128"/>
              </a:rPr>
              <a:t>th</a:t>
            </a:r>
            <a:r>
              <a:rPr lang="en-GB" altLang="en-US" dirty="0">
                <a:ea typeface="MS PGothic" panose="020B0600070205080204" pitchFamily="34" charset="-128"/>
              </a:rPr>
              <a:t> Sept</a:t>
            </a:r>
            <a:endParaRPr kumimoji="0" lang="en-GB" altLang="en-US" sz="1800" b="0" i="0" u="none" strike="noStrike" cap="none" normalizeH="0" baseline="0" dirty="0">
              <a:ln>
                <a:noFill/>
              </a:ln>
              <a:solidFill>
                <a:schemeClr val="tx1"/>
              </a:solidFill>
              <a:effectLst/>
              <a:ea typeface="MS PGothic" panose="020B0600070205080204" pitchFamily="34" charset="-128"/>
            </a:endParaRPr>
          </a:p>
        </p:txBody>
      </p:sp>
      <p:sp>
        <p:nvSpPr>
          <p:cNvPr id="37" name="TextBox 36">
            <a:extLst>
              <a:ext uri="{FF2B5EF4-FFF2-40B4-BE49-F238E27FC236}">
                <a16:creationId xmlns:a16="http://schemas.microsoft.com/office/drawing/2014/main" id="{AA58C596-893A-B7EB-DDA7-9011AD92D32E}"/>
              </a:ext>
            </a:extLst>
          </p:cNvPr>
          <p:cNvSpPr txBox="1"/>
          <p:nvPr/>
        </p:nvSpPr>
        <p:spPr>
          <a:xfrm>
            <a:off x="8143982" y="1480296"/>
            <a:ext cx="650697"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£278</a:t>
            </a:r>
          </a:p>
        </p:txBody>
      </p:sp>
      <p:sp>
        <p:nvSpPr>
          <p:cNvPr id="38" name="TextBox 37">
            <a:extLst>
              <a:ext uri="{FF2B5EF4-FFF2-40B4-BE49-F238E27FC236}">
                <a16:creationId xmlns:a16="http://schemas.microsoft.com/office/drawing/2014/main" id="{4C3F00DC-504A-9626-3772-A859A7EB1CE7}"/>
              </a:ext>
            </a:extLst>
          </p:cNvPr>
          <p:cNvSpPr txBox="1"/>
          <p:nvPr/>
        </p:nvSpPr>
        <p:spPr>
          <a:xfrm>
            <a:off x="7997828" y="2398666"/>
            <a:ext cx="1093692"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£277</a:t>
            </a:r>
          </a:p>
        </p:txBody>
      </p:sp>
      <p:sp>
        <p:nvSpPr>
          <p:cNvPr id="39" name="TextBox 38">
            <a:extLst>
              <a:ext uri="{FF2B5EF4-FFF2-40B4-BE49-F238E27FC236}">
                <a16:creationId xmlns:a16="http://schemas.microsoft.com/office/drawing/2014/main" id="{DAFF4E75-77D2-C621-1972-DBA69A9EDBF6}"/>
              </a:ext>
            </a:extLst>
          </p:cNvPr>
          <p:cNvSpPr txBox="1"/>
          <p:nvPr/>
        </p:nvSpPr>
        <p:spPr>
          <a:xfrm>
            <a:off x="8032174" y="3315894"/>
            <a:ext cx="1093692"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ea typeface="MS PGothic" panose="020B0600070205080204" pitchFamily="34" charset="-128"/>
              </a:rPr>
              <a:t>£</a:t>
            </a:r>
            <a:r>
              <a:rPr lang="en-GB" altLang="en-US" dirty="0">
                <a:ea typeface="MS PGothic" panose="020B0600070205080204" pitchFamily="34" charset="-128"/>
              </a:rPr>
              <a:t>144</a:t>
            </a:r>
            <a:endParaRPr kumimoji="0" lang="en-GB" altLang="en-US" sz="1800" b="0" i="0" u="none" strike="noStrike" cap="none" normalizeH="0" baseline="0" dirty="0">
              <a:ln>
                <a:noFill/>
              </a:ln>
              <a:solidFill>
                <a:schemeClr val="tx1"/>
              </a:solidFill>
              <a:effectLst/>
              <a:ea typeface="MS PGothic" panose="020B0600070205080204" pitchFamily="34" charset="-128"/>
            </a:endParaRPr>
          </a:p>
        </p:txBody>
      </p:sp>
      <p:sp>
        <p:nvSpPr>
          <p:cNvPr id="40" name="TextBox 39">
            <a:extLst>
              <a:ext uri="{FF2B5EF4-FFF2-40B4-BE49-F238E27FC236}">
                <a16:creationId xmlns:a16="http://schemas.microsoft.com/office/drawing/2014/main" id="{E2E36E42-9D10-2FC8-957A-5CC76E47780E}"/>
              </a:ext>
            </a:extLst>
          </p:cNvPr>
          <p:cNvSpPr txBox="1"/>
          <p:nvPr/>
        </p:nvSpPr>
        <p:spPr>
          <a:xfrm>
            <a:off x="8162778" y="4192530"/>
            <a:ext cx="1093692"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£168</a:t>
            </a:r>
          </a:p>
        </p:txBody>
      </p:sp>
      <p:sp>
        <p:nvSpPr>
          <p:cNvPr id="41" name="TextBox 40">
            <a:extLst>
              <a:ext uri="{FF2B5EF4-FFF2-40B4-BE49-F238E27FC236}">
                <a16:creationId xmlns:a16="http://schemas.microsoft.com/office/drawing/2014/main" id="{3526B148-BBD0-2B3C-4B5F-0A15BE979954}"/>
              </a:ext>
            </a:extLst>
          </p:cNvPr>
          <p:cNvSpPr txBox="1"/>
          <p:nvPr/>
        </p:nvSpPr>
        <p:spPr>
          <a:xfrm>
            <a:off x="7918653" y="5136153"/>
            <a:ext cx="1298629"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£192 - £380</a:t>
            </a:r>
          </a:p>
        </p:txBody>
      </p:sp>
      <p:sp>
        <p:nvSpPr>
          <p:cNvPr id="42" name="TextBox 41">
            <a:extLst>
              <a:ext uri="{FF2B5EF4-FFF2-40B4-BE49-F238E27FC236}">
                <a16:creationId xmlns:a16="http://schemas.microsoft.com/office/drawing/2014/main" id="{03B43802-FC7D-6AEC-D480-06AB1E6123F7}"/>
              </a:ext>
            </a:extLst>
          </p:cNvPr>
          <p:cNvSpPr txBox="1"/>
          <p:nvPr/>
        </p:nvSpPr>
        <p:spPr>
          <a:xfrm>
            <a:off x="8032174" y="6015550"/>
            <a:ext cx="1093692"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£187</a:t>
            </a:r>
          </a:p>
        </p:txBody>
      </p:sp>
      <p:sp>
        <p:nvSpPr>
          <p:cNvPr id="43" name="TextBox 42">
            <a:extLst>
              <a:ext uri="{FF2B5EF4-FFF2-40B4-BE49-F238E27FC236}">
                <a16:creationId xmlns:a16="http://schemas.microsoft.com/office/drawing/2014/main" id="{F086A22A-F90E-06E6-427A-7737D2A439FE}"/>
              </a:ext>
            </a:extLst>
          </p:cNvPr>
          <p:cNvSpPr txBox="1"/>
          <p:nvPr/>
        </p:nvSpPr>
        <p:spPr>
          <a:xfrm>
            <a:off x="10089222" y="1480296"/>
            <a:ext cx="122060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£14,500</a:t>
            </a:r>
          </a:p>
        </p:txBody>
      </p:sp>
      <p:sp>
        <p:nvSpPr>
          <p:cNvPr id="44" name="TextBox 43">
            <a:extLst>
              <a:ext uri="{FF2B5EF4-FFF2-40B4-BE49-F238E27FC236}">
                <a16:creationId xmlns:a16="http://schemas.microsoft.com/office/drawing/2014/main" id="{E93A3580-103C-9487-5B54-CAB7576DC35C}"/>
              </a:ext>
            </a:extLst>
          </p:cNvPr>
          <p:cNvSpPr txBox="1"/>
          <p:nvPr/>
        </p:nvSpPr>
        <p:spPr>
          <a:xfrm>
            <a:off x="10089222" y="2418406"/>
            <a:ext cx="122060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£14,430</a:t>
            </a:r>
          </a:p>
        </p:txBody>
      </p:sp>
      <p:sp>
        <p:nvSpPr>
          <p:cNvPr id="45" name="TextBox 44">
            <a:extLst>
              <a:ext uri="{FF2B5EF4-FFF2-40B4-BE49-F238E27FC236}">
                <a16:creationId xmlns:a16="http://schemas.microsoft.com/office/drawing/2014/main" id="{F122957F-CE43-77BA-3576-AF58FFDBD5FA}"/>
              </a:ext>
            </a:extLst>
          </p:cNvPr>
          <p:cNvSpPr txBox="1"/>
          <p:nvPr/>
        </p:nvSpPr>
        <p:spPr>
          <a:xfrm>
            <a:off x="10272950" y="3319183"/>
            <a:ext cx="122060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£7,488</a:t>
            </a:r>
          </a:p>
        </p:txBody>
      </p:sp>
      <p:sp>
        <p:nvSpPr>
          <p:cNvPr id="46" name="TextBox 45">
            <a:extLst>
              <a:ext uri="{FF2B5EF4-FFF2-40B4-BE49-F238E27FC236}">
                <a16:creationId xmlns:a16="http://schemas.microsoft.com/office/drawing/2014/main" id="{DDB810F6-27C1-BF1E-DBDC-78CFF97F90C3}"/>
              </a:ext>
            </a:extLst>
          </p:cNvPr>
          <p:cNvSpPr txBox="1"/>
          <p:nvPr/>
        </p:nvSpPr>
        <p:spPr>
          <a:xfrm>
            <a:off x="10089222" y="4231435"/>
            <a:ext cx="122060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ea typeface="MS PGothic" panose="020B0600070205080204" pitchFamily="34" charset="-128"/>
              </a:rPr>
              <a:t>£</a:t>
            </a:r>
            <a:r>
              <a:rPr lang="en-GB" altLang="en-US" dirty="0">
                <a:ea typeface="MS PGothic" panose="020B0600070205080204" pitchFamily="34" charset="-128"/>
              </a:rPr>
              <a:t>8,754</a:t>
            </a:r>
            <a:endParaRPr kumimoji="0" lang="en-GB" altLang="en-US" sz="1800" b="0" i="0" u="none" strike="noStrike" cap="none" normalizeH="0" baseline="0" dirty="0">
              <a:ln>
                <a:noFill/>
              </a:ln>
              <a:solidFill>
                <a:schemeClr val="tx1"/>
              </a:solidFill>
              <a:effectLst/>
              <a:ea typeface="MS PGothic" panose="020B0600070205080204" pitchFamily="34" charset="-128"/>
            </a:endParaRPr>
          </a:p>
        </p:txBody>
      </p:sp>
      <p:sp>
        <p:nvSpPr>
          <p:cNvPr id="47" name="TextBox 46">
            <a:extLst>
              <a:ext uri="{FF2B5EF4-FFF2-40B4-BE49-F238E27FC236}">
                <a16:creationId xmlns:a16="http://schemas.microsoft.com/office/drawing/2014/main" id="{578F5D93-D81B-85CC-FA91-289204BE7FA6}"/>
              </a:ext>
            </a:extLst>
          </p:cNvPr>
          <p:cNvSpPr txBox="1"/>
          <p:nvPr/>
        </p:nvSpPr>
        <p:spPr>
          <a:xfrm>
            <a:off x="9535528" y="5131520"/>
            <a:ext cx="2102778"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ea typeface="MS PGothic" panose="020B0600070205080204" pitchFamily="34" charset="-128"/>
              </a:rPr>
              <a:t>£</a:t>
            </a:r>
            <a:r>
              <a:rPr lang="en-GB" altLang="en-US" dirty="0">
                <a:ea typeface="MS PGothic" panose="020B0600070205080204" pitchFamily="34" charset="-128"/>
              </a:rPr>
              <a:t>10,004 - £19, 760</a:t>
            </a:r>
            <a:endParaRPr kumimoji="0" lang="en-GB" altLang="en-US" sz="1800" b="0" i="0" u="none" strike="noStrike" cap="none" normalizeH="0" baseline="0" dirty="0">
              <a:ln>
                <a:noFill/>
              </a:ln>
              <a:solidFill>
                <a:schemeClr val="tx1"/>
              </a:solidFill>
              <a:effectLst/>
              <a:ea typeface="MS PGothic" panose="020B0600070205080204" pitchFamily="34" charset="-128"/>
            </a:endParaRPr>
          </a:p>
        </p:txBody>
      </p:sp>
      <p:sp>
        <p:nvSpPr>
          <p:cNvPr id="48" name="TextBox 47">
            <a:extLst>
              <a:ext uri="{FF2B5EF4-FFF2-40B4-BE49-F238E27FC236}">
                <a16:creationId xmlns:a16="http://schemas.microsoft.com/office/drawing/2014/main" id="{92ED1F44-7147-0A28-E2C3-E12CBDA407FA}"/>
              </a:ext>
            </a:extLst>
          </p:cNvPr>
          <p:cNvSpPr txBox="1"/>
          <p:nvPr/>
        </p:nvSpPr>
        <p:spPr>
          <a:xfrm>
            <a:off x="10089222" y="5997420"/>
            <a:ext cx="122060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ea typeface="MS PGothic" panose="020B0600070205080204" pitchFamily="34" charset="-128"/>
              </a:rPr>
              <a:t>£</a:t>
            </a:r>
            <a:r>
              <a:rPr lang="en-GB" altLang="en-US" dirty="0">
                <a:ea typeface="MS PGothic" panose="020B0600070205080204" pitchFamily="34" charset="-128"/>
              </a:rPr>
              <a:t>9,754</a:t>
            </a:r>
            <a:endParaRPr kumimoji="0" lang="en-GB" altLang="en-US" sz="1800" b="0" i="0" u="none" strike="noStrike" cap="none" normalizeH="0" baseline="0" dirty="0">
              <a:ln>
                <a:noFill/>
              </a:ln>
              <a:solidFill>
                <a:schemeClr val="tx1"/>
              </a:solidFill>
              <a:effectLst/>
              <a:ea typeface="MS PGothic" panose="020B0600070205080204" pitchFamily="34" charset="-128"/>
            </a:endParaRPr>
          </a:p>
        </p:txBody>
      </p:sp>
    </p:spTree>
    <p:extLst>
      <p:ext uri="{BB962C8B-B14F-4D97-AF65-F5344CB8AC3E}">
        <p14:creationId xmlns:p14="http://schemas.microsoft.com/office/powerpoint/2010/main" val="77637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anim calcmode="lin" valueType="num">
                                      <p:cBhvr>
                                        <p:cTn id="88" dur="1000" fill="hold"/>
                                        <p:tgtEl>
                                          <p:spTgt spid="34"/>
                                        </p:tgtEl>
                                        <p:attrNameLst>
                                          <p:attrName>ppt_x</p:attrName>
                                        </p:attrNameLst>
                                      </p:cBhvr>
                                      <p:tavLst>
                                        <p:tav tm="0">
                                          <p:val>
                                            <p:strVal val="#ppt_x"/>
                                          </p:val>
                                        </p:tav>
                                        <p:tav tm="100000">
                                          <p:val>
                                            <p:strVal val="#ppt_x"/>
                                          </p:val>
                                        </p:tav>
                                      </p:tavLst>
                                    </p:anim>
                                    <p:anim calcmode="lin" valueType="num">
                                      <p:cBhvr>
                                        <p:cTn id="89" dur="1000" fill="hold"/>
                                        <p:tgtEl>
                                          <p:spTgt spid="3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anim calcmode="lin" valueType="num">
                                      <p:cBhvr>
                                        <p:cTn id="98" dur="1000" fill="hold"/>
                                        <p:tgtEl>
                                          <p:spTgt spid="37"/>
                                        </p:tgtEl>
                                        <p:attrNameLst>
                                          <p:attrName>ppt_x</p:attrName>
                                        </p:attrNameLst>
                                      </p:cBhvr>
                                      <p:tavLst>
                                        <p:tav tm="0">
                                          <p:val>
                                            <p:strVal val="#ppt_x"/>
                                          </p:val>
                                        </p:tav>
                                        <p:tav tm="100000">
                                          <p:val>
                                            <p:strVal val="#ppt_x"/>
                                          </p:val>
                                        </p:tav>
                                      </p:tavLst>
                                    </p:anim>
                                    <p:anim calcmode="lin" valueType="num">
                                      <p:cBhvr>
                                        <p:cTn id="99" dur="1000" fill="hold"/>
                                        <p:tgtEl>
                                          <p:spTgt spid="3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1000"/>
                                        <p:tgtEl>
                                          <p:spTgt spid="38"/>
                                        </p:tgtEl>
                                      </p:cBhvr>
                                    </p:animEffect>
                                    <p:anim calcmode="lin" valueType="num">
                                      <p:cBhvr>
                                        <p:cTn id="103" dur="1000" fill="hold"/>
                                        <p:tgtEl>
                                          <p:spTgt spid="38"/>
                                        </p:tgtEl>
                                        <p:attrNameLst>
                                          <p:attrName>ppt_x</p:attrName>
                                        </p:attrNameLst>
                                      </p:cBhvr>
                                      <p:tavLst>
                                        <p:tav tm="0">
                                          <p:val>
                                            <p:strVal val="#ppt_x"/>
                                          </p:val>
                                        </p:tav>
                                        <p:tav tm="100000">
                                          <p:val>
                                            <p:strVal val="#ppt_x"/>
                                          </p:val>
                                        </p:tav>
                                      </p:tavLst>
                                    </p:anim>
                                    <p:anim calcmode="lin" valueType="num">
                                      <p:cBhvr>
                                        <p:cTn id="104" dur="1000" fill="hold"/>
                                        <p:tgtEl>
                                          <p:spTgt spid="3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1000" fill="hold"/>
                                        <p:tgtEl>
                                          <p:spTgt spid="3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1000"/>
                                        <p:tgtEl>
                                          <p:spTgt spid="40"/>
                                        </p:tgtEl>
                                      </p:cBhvr>
                                    </p:animEffect>
                                    <p:anim calcmode="lin" valueType="num">
                                      <p:cBhvr>
                                        <p:cTn id="113" dur="1000" fill="hold"/>
                                        <p:tgtEl>
                                          <p:spTgt spid="40"/>
                                        </p:tgtEl>
                                        <p:attrNameLst>
                                          <p:attrName>ppt_x</p:attrName>
                                        </p:attrNameLst>
                                      </p:cBhvr>
                                      <p:tavLst>
                                        <p:tav tm="0">
                                          <p:val>
                                            <p:strVal val="#ppt_x"/>
                                          </p:val>
                                        </p:tav>
                                        <p:tav tm="100000">
                                          <p:val>
                                            <p:strVal val="#ppt_x"/>
                                          </p:val>
                                        </p:tav>
                                      </p:tavLst>
                                    </p:anim>
                                    <p:anim calcmode="lin" valueType="num">
                                      <p:cBhvr>
                                        <p:cTn id="114" dur="1000" fill="hold"/>
                                        <p:tgtEl>
                                          <p:spTgt spid="4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1000"/>
                                        <p:tgtEl>
                                          <p:spTgt spid="41"/>
                                        </p:tgtEl>
                                      </p:cBhvr>
                                    </p:animEffect>
                                    <p:anim calcmode="lin" valueType="num">
                                      <p:cBhvr>
                                        <p:cTn id="118" dur="1000" fill="hold"/>
                                        <p:tgtEl>
                                          <p:spTgt spid="41"/>
                                        </p:tgtEl>
                                        <p:attrNameLst>
                                          <p:attrName>ppt_x</p:attrName>
                                        </p:attrNameLst>
                                      </p:cBhvr>
                                      <p:tavLst>
                                        <p:tav tm="0">
                                          <p:val>
                                            <p:strVal val="#ppt_x"/>
                                          </p:val>
                                        </p:tav>
                                        <p:tav tm="100000">
                                          <p:val>
                                            <p:strVal val="#ppt_x"/>
                                          </p:val>
                                        </p:tav>
                                      </p:tavLst>
                                    </p:anim>
                                    <p:anim calcmode="lin" valueType="num">
                                      <p:cBhvr>
                                        <p:cTn id="119" dur="1000" fill="hold"/>
                                        <p:tgtEl>
                                          <p:spTgt spid="4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1000"/>
                                        <p:tgtEl>
                                          <p:spTgt spid="42"/>
                                        </p:tgtEl>
                                      </p:cBhvr>
                                    </p:animEffect>
                                    <p:anim calcmode="lin" valueType="num">
                                      <p:cBhvr>
                                        <p:cTn id="123" dur="1000" fill="hold"/>
                                        <p:tgtEl>
                                          <p:spTgt spid="42"/>
                                        </p:tgtEl>
                                        <p:attrNameLst>
                                          <p:attrName>ppt_x</p:attrName>
                                        </p:attrNameLst>
                                      </p:cBhvr>
                                      <p:tavLst>
                                        <p:tav tm="0">
                                          <p:val>
                                            <p:strVal val="#ppt_x"/>
                                          </p:val>
                                        </p:tav>
                                        <p:tav tm="100000">
                                          <p:val>
                                            <p:strVal val="#ppt_x"/>
                                          </p:val>
                                        </p:tav>
                                      </p:tavLst>
                                    </p:anim>
                                    <p:anim calcmode="lin" valueType="num">
                                      <p:cBhvr>
                                        <p:cTn id="124" dur="1000" fill="hold"/>
                                        <p:tgtEl>
                                          <p:spTgt spid="42"/>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1000"/>
                                        <p:tgtEl>
                                          <p:spTgt spid="43"/>
                                        </p:tgtEl>
                                      </p:cBhvr>
                                    </p:animEffect>
                                    <p:anim calcmode="lin" valueType="num">
                                      <p:cBhvr>
                                        <p:cTn id="128" dur="1000" fill="hold"/>
                                        <p:tgtEl>
                                          <p:spTgt spid="43"/>
                                        </p:tgtEl>
                                        <p:attrNameLst>
                                          <p:attrName>ppt_x</p:attrName>
                                        </p:attrNameLst>
                                      </p:cBhvr>
                                      <p:tavLst>
                                        <p:tav tm="0">
                                          <p:val>
                                            <p:strVal val="#ppt_x"/>
                                          </p:val>
                                        </p:tav>
                                        <p:tav tm="100000">
                                          <p:val>
                                            <p:strVal val="#ppt_x"/>
                                          </p:val>
                                        </p:tav>
                                      </p:tavLst>
                                    </p:anim>
                                    <p:anim calcmode="lin" valueType="num">
                                      <p:cBhvr>
                                        <p:cTn id="129" dur="1000" fill="hold"/>
                                        <p:tgtEl>
                                          <p:spTgt spid="4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1000"/>
                                        <p:tgtEl>
                                          <p:spTgt spid="44"/>
                                        </p:tgtEl>
                                      </p:cBhvr>
                                    </p:animEffect>
                                    <p:anim calcmode="lin" valueType="num">
                                      <p:cBhvr>
                                        <p:cTn id="133" dur="1000" fill="hold"/>
                                        <p:tgtEl>
                                          <p:spTgt spid="44"/>
                                        </p:tgtEl>
                                        <p:attrNameLst>
                                          <p:attrName>ppt_x</p:attrName>
                                        </p:attrNameLst>
                                      </p:cBhvr>
                                      <p:tavLst>
                                        <p:tav tm="0">
                                          <p:val>
                                            <p:strVal val="#ppt_x"/>
                                          </p:val>
                                        </p:tav>
                                        <p:tav tm="100000">
                                          <p:val>
                                            <p:strVal val="#ppt_x"/>
                                          </p:val>
                                        </p:tav>
                                      </p:tavLst>
                                    </p:anim>
                                    <p:anim calcmode="lin" valueType="num">
                                      <p:cBhvr>
                                        <p:cTn id="134" dur="1000" fill="hold"/>
                                        <p:tgtEl>
                                          <p:spTgt spid="44"/>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1000"/>
                                        <p:tgtEl>
                                          <p:spTgt spid="45"/>
                                        </p:tgtEl>
                                      </p:cBhvr>
                                    </p:animEffect>
                                    <p:anim calcmode="lin" valueType="num">
                                      <p:cBhvr>
                                        <p:cTn id="138" dur="1000" fill="hold"/>
                                        <p:tgtEl>
                                          <p:spTgt spid="45"/>
                                        </p:tgtEl>
                                        <p:attrNameLst>
                                          <p:attrName>ppt_x</p:attrName>
                                        </p:attrNameLst>
                                      </p:cBhvr>
                                      <p:tavLst>
                                        <p:tav tm="0">
                                          <p:val>
                                            <p:strVal val="#ppt_x"/>
                                          </p:val>
                                        </p:tav>
                                        <p:tav tm="100000">
                                          <p:val>
                                            <p:strVal val="#ppt_x"/>
                                          </p:val>
                                        </p:tav>
                                      </p:tavLst>
                                    </p:anim>
                                    <p:anim calcmode="lin" valueType="num">
                                      <p:cBhvr>
                                        <p:cTn id="139" dur="1000" fill="hold"/>
                                        <p:tgtEl>
                                          <p:spTgt spid="4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fade">
                                      <p:cBhvr>
                                        <p:cTn id="142" dur="1000"/>
                                        <p:tgtEl>
                                          <p:spTgt spid="46"/>
                                        </p:tgtEl>
                                      </p:cBhvr>
                                    </p:animEffect>
                                    <p:anim calcmode="lin" valueType="num">
                                      <p:cBhvr>
                                        <p:cTn id="143" dur="1000" fill="hold"/>
                                        <p:tgtEl>
                                          <p:spTgt spid="46"/>
                                        </p:tgtEl>
                                        <p:attrNameLst>
                                          <p:attrName>ppt_x</p:attrName>
                                        </p:attrNameLst>
                                      </p:cBhvr>
                                      <p:tavLst>
                                        <p:tav tm="0">
                                          <p:val>
                                            <p:strVal val="#ppt_x"/>
                                          </p:val>
                                        </p:tav>
                                        <p:tav tm="100000">
                                          <p:val>
                                            <p:strVal val="#ppt_x"/>
                                          </p:val>
                                        </p:tav>
                                      </p:tavLst>
                                    </p:anim>
                                    <p:anim calcmode="lin" valueType="num">
                                      <p:cBhvr>
                                        <p:cTn id="144" dur="1000" fill="hold"/>
                                        <p:tgtEl>
                                          <p:spTgt spid="4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47"/>
                                        </p:tgtEl>
                                        <p:attrNameLst>
                                          <p:attrName>style.visibility</p:attrName>
                                        </p:attrNameLst>
                                      </p:cBhvr>
                                      <p:to>
                                        <p:strVal val="visible"/>
                                      </p:to>
                                    </p:set>
                                    <p:animEffect transition="in" filter="fade">
                                      <p:cBhvr>
                                        <p:cTn id="147" dur="1000"/>
                                        <p:tgtEl>
                                          <p:spTgt spid="47"/>
                                        </p:tgtEl>
                                      </p:cBhvr>
                                    </p:animEffect>
                                    <p:anim calcmode="lin" valueType="num">
                                      <p:cBhvr>
                                        <p:cTn id="148" dur="1000" fill="hold"/>
                                        <p:tgtEl>
                                          <p:spTgt spid="47"/>
                                        </p:tgtEl>
                                        <p:attrNameLst>
                                          <p:attrName>ppt_x</p:attrName>
                                        </p:attrNameLst>
                                      </p:cBhvr>
                                      <p:tavLst>
                                        <p:tav tm="0">
                                          <p:val>
                                            <p:strVal val="#ppt_x"/>
                                          </p:val>
                                        </p:tav>
                                        <p:tav tm="100000">
                                          <p:val>
                                            <p:strVal val="#ppt_x"/>
                                          </p:val>
                                        </p:tav>
                                      </p:tavLst>
                                    </p:anim>
                                    <p:anim calcmode="lin" valueType="num">
                                      <p:cBhvr>
                                        <p:cTn id="149" dur="1000" fill="hold"/>
                                        <p:tgtEl>
                                          <p:spTgt spid="47"/>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fade">
                                      <p:cBhvr>
                                        <p:cTn id="152" dur="1000"/>
                                        <p:tgtEl>
                                          <p:spTgt spid="48"/>
                                        </p:tgtEl>
                                      </p:cBhvr>
                                    </p:animEffect>
                                    <p:anim calcmode="lin" valueType="num">
                                      <p:cBhvr>
                                        <p:cTn id="153" dur="1000" fill="hold"/>
                                        <p:tgtEl>
                                          <p:spTgt spid="48"/>
                                        </p:tgtEl>
                                        <p:attrNameLst>
                                          <p:attrName>ppt_x</p:attrName>
                                        </p:attrNameLst>
                                      </p:cBhvr>
                                      <p:tavLst>
                                        <p:tav tm="0">
                                          <p:val>
                                            <p:strVal val="#ppt_x"/>
                                          </p:val>
                                        </p:tav>
                                        <p:tav tm="100000">
                                          <p:val>
                                            <p:strVal val="#ppt_x"/>
                                          </p:val>
                                        </p:tav>
                                      </p:tavLst>
                                    </p:anim>
                                    <p:anim calcmode="lin" valueType="num">
                                      <p:cBhvr>
                                        <p:cTn id="15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25" grpId="0"/>
      <p:bldP spid="27" grpId="0"/>
      <p:bldP spid="30" grpId="0"/>
      <p:bldP spid="31" grpId="0"/>
      <p:bldP spid="32" grpId="0"/>
      <p:bldP spid="33" grpId="0"/>
      <p:bldP spid="34" grpId="0"/>
      <p:bldP spid="35"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e85a2a-d933-4483-8446-7f50a3662221" xsi:nil="true"/>
    <lcf76f155ced4ddcb4097134ff3c332f xmlns="17dd376a-7703-4d16-8034-213cffa6164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2315FF91480F41BB382630AFAFE163" ma:contentTypeVersion="15" ma:contentTypeDescription="Create a new document." ma:contentTypeScope="" ma:versionID="c040447634ce3ac0d3e2afb82c92a641">
  <xsd:schema xmlns:xsd="http://www.w3.org/2001/XMLSchema" xmlns:xs="http://www.w3.org/2001/XMLSchema" xmlns:p="http://schemas.microsoft.com/office/2006/metadata/properties" xmlns:ns2="17dd376a-7703-4d16-8034-213cffa61642" xmlns:ns3="7ee85a2a-d933-4483-8446-7f50a3662221" targetNamespace="http://schemas.microsoft.com/office/2006/metadata/properties" ma:root="true" ma:fieldsID="af952742b61978792cd4ada29042a86f" ns2:_="" ns3:_="">
    <xsd:import namespace="17dd376a-7703-4d16-8034-213cffa61642"/>
    <xsd:import namespace="7ee85a2a-d933-4483-8446-7f50a36622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d376a-7703-4d16-8034-213cffa61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514f55-2398-460d-b1d9-0db7fd9bad4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e85a2a-d933-4483-8446-7f50a366222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e015ee8-dc21-4973-815c-26479bba58d5}" ma:internalName="TaxCatchAll" ma:showField="CatchAllData" ma:web="7ee85a2a-d933-4483-8446-7f50a366222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25F29F-F6BA-4E55-B98E-815D46B815BF}">
  <ds:schemaRefs>
    <ds:schemaRef ds:uri="01cdd075-c344-4c65-8551-ba9dc45e0196"/>
    <ds:schemaRef ds:uri="6c2c260b-7b8b-4528-a165-310b68aa19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ee85a2a-d933-4483-8446-7f50a3662221"/>
    <ds:schemaRef ds:uri="17dd376a-7703-4d16-8034-213cffa61642"/>
  </ds:schemaRefs>
</ds:datastoreItem>
</file>

<file path=customXml/itemProps2.xml><?xml version="1.0" encoding="utf-8"?>
<ds:datastoreItem xmlns:ds="http://schemas.openxmlformats.org/officeDocument/2006/customXml" ds:itemID="{4447423C-664C-410F-A837-6DC7C521C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dd376a-7703-4d16-8034-213cffa61642"/>
    <ds:schemaRef ds:uri="7ee85a2a-d933-4483-8446-7f50a36622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CEBC07-4023-4003-945F-F7A84C664C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TotalTime>
  <Words>5625</Words>
  <Application>Microsoft Office PowerPoint</Application>
  <PresentationFormat>Widescreen</PresentationFormat>
  <Paragraphs>421</Paragraphs>
  <Slides>13</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Abadi</vt:lpstr>
      <vt:lpstr>Arial</vt:lpstr>
      <vt:lpstr>Calibri</vt:lpstr>
      <vt:lpstr>Calibri Light</vt:lpstr>
      <vt:lpstr>Office Theme</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Morrison</dc:creator>
  <cp:lastModifiedBy>Emily Hornblower</cp:lastModifiedBy>
  <cp:revision>3</cp:revision>
  <cp:lastPrinted>2022-08-23T14:10:19Z</cp:lastPrinted>
  <dcterms:created xsi:type="dcterms:W3CDTF">2021-08-10T04:56:48Z</dcterms:created>
  <dcterms:modified xsi:type="dcterms:W3CDTF">2022-09-16T07:53:14Z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0x010100642315FF91480F41BB382630AFAFE163</vt:lpwstr>
  </property>
  <property fmtid="{D5CDD505-2E9C-101B-9397-08002B2CF9AE}" pid="3" name="MediaServiceImageTags">
    <vt:lpwstr/>
  </property>
  <property fmtid="{D5CDD505-2E9C-101B-9397-08002B2CF9AE}" pid="4" name="MSIP_Label_c8588358-c3f1-4695-a290-e2f70d15689d_Enabled">
    <vt:lpwstr>true</vt:lpwstr>
  </property>
  <property fmtid="{D5CDD505-2E9C-101B-9397-08002B2CF9AE}" pid="5" name="MSIP_Label_c8588358-c3f1-4695-a290-e2f70d15689d_SetDate">
    <vt:lpwstr>2022-09-05T13:34:53Z</vt:lpwstr>
  </property>
  <property fmtid="{D5CDD505-2E9C-101B-9397-08002B2CF9AE}" pid="6" name="MSIP_Label_c8588358-c3f1-4695-a290-e2f70d15689d_Method">
    <vt:lpwstr>Privileged</vt:lpwstr>
  </property>
  <property fmtid="{D5CDD505-2E9C-101B-9397-08002B2CF9AE}" pid="7" name="MSIP_Label_c8588358-c3f1-4695-a290-e2f70d15689d_Name">
    <vt:lpwstr>Official – General</vt:lpwstr>
  </property>
  <property fmtid="{D5CDD505-2E9C-101B-9397-08002B2CF9AE}" pid="8" name="MSIP_Label_c8588358-c3f1-4695-a290-e2f70d15689d_SiteId">
    <vt:lpwstr>a1ba59b9-7204-48d8-a360-7770245ad4a9</vt:lpwstr>
  </property>
  <property fmtid="{D5CDD505-2E9C-101B-9397-08002B2CF9AE}" pid="9" name="MSIP_Label_c8588358-c3f1-4695-a290-e2f70d15689d_ActionId">
    <vt:lpwstr>a6c197b2-378f-4fc8-b0ba-10da28ed58b3</vt:lpwstr>
  </property>
  <property fmtid="{D5CDD505-2E9C-101B-9397-08002B2CF9AE}" pid="10" name="MSIP_Label_c8588358-c3f1-4695-a290-e2f70d15689d_ContentBits">
    <vt:lpwstr>0</vt:lpwstr>
  </property>
</Properties>
</file>